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Inter SemiBold"/>
      <p:regular r:id="rId33"/>
      <p:bold r:id="rId34"/>
      <p:italic r:id="rId35"/>
      <p:boldItalic r:id="rId36"/>
    </p:embeddedFont>
    <p:embeddedFont>
      <p:font typeface="Inter Light"/>
      <p:regular r:id="rId37"/>
      <p:bold r:id="rId38"/>
      <p:italic r:id="rId39"/>
      <p:boldItalic r:id="rId40"/>
    </p:embeddedFont>
    <p:embeddedFont>
      <p:font typeface="Inter"/>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747775"/>
          </p15:clr>
        </p15:guide>
        <p15:guide id="2" pos="247">
          <p15:clr>
            <a:srgbClr val="747775"/>
          </p15:clr>
        </p15:guide>
        <p15:guide id="3" pos="5074">
          <p15:clr>
            <a:srgbClr val="747775"/>
          </p15:clr>
        </p15:guide>
        <p15:guide id="4" pos="5544">
          <p15:clr>
            <a:srgbClr val="747775"/>
          </p15:clr>
        </p15:guide>
        <p15:guide id="5" orient="horz" pos="21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47"/>
        <p:guide pos="5074"/>
        <p:guide pos="5544"/>
        <p:guide pos="21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Light-boldItalic.fntdata"/><Relationship Id="rId20" Type="http://schemas.openxmlformats.org/officeDocument/2006/relationships/slide" Target="slides/slide15.xml"/><Relationship Id="rId42" Type="http://schemas.openxmlformats.org/officeDocument/2006/relationships/font" Target="fonts/Inter-bold.fntdata"/><Relationship Id="rId41" Type="http://schemas.openxmlformats.org/officeDocument/2006/relationships/font" Target="fonts/Inter-regular.fntdata"/><Relationship Id="rId22" Type="http://schemas.openxmlformats.org/officeDocument/2006/relationships/slide" Target="slides/slide17.xml"/><Relationship Id="rId44" Type="http://schemas.openxmlformats.org/officeDocument/2006/relationships/font" Target="fonts/Inter-boldItalic.fntdata"/><Relationship Id="rId21" Type="http://schemas.openxmlformats.org/officeDocument/2006/relationships/slide" Target="slides/slide16.xml"/><Relationship Id="rId43" Type="http://schemas.openxmlformats.org/officeDocument/2006/relationships/font" Target="fonts/Inter-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InterSemiBold-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InterSemiBold-italic.fntdata"/><Relationship Id="rId12" Type="http://schemas.openxmlformats.org/officeDocument/2006/relationships/slide" Target="slides/slide7.xml"/><Relationship Id="rId34" Type="http://schemas.openxmlformats.org/officeDocument/2006/relationships/font" Target="fonts/InterSemiBold-bold.fntdata"/><Relationship Id="rId15" Type="http://schemas.openxmlformats.org/officeDocument/2006/relationships/slide" Target="slides/slide10.xml"/><Relationship Id="rId37" Type="http://schemas.openxmlformats.org/officeDocument/2006/relationships/font" Target="fonts/InterLight-regular.fntdata"/><Relationship Id="rId14" Type="http://schemas.openxmlformats.org/officeDocument/2006/relationships/slide" Target="slides/slide9.xml"/><Relationship Id="rId36" Type="http://schemas.openxmlformats.org/officeDocument/2006/relationships/font" Target="fonts/InterSemiBold-boldItalic.fntdata"/><Relationship Id="rId17" Type="http://schemas.openxmlformats.org/officeDocument/2006/relationships/slide" Target="slides/slide12.xml"/><Relationship Id="rId39" Type="http://schemas.openxmlformats.org/officeDocument/2006/relationships/font" Target="fonts/InterLight-italic.fntdata"/><Relationship Id="rId16" Type="http://schemas.openxmlformats.org/officeDocument/2006/relationships/slide" Target="slides/slide11.xml"/><Relationship Id="rId38" Type="http://schemas.openxmlformats.org/officeDocument/2006/relationships/font" Target="fonts/InterLight-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 name="Shape 12"/>
        <p:cNvGrpSpPr/>
        <p:nvPr/>
      </p:nvGrpSpPr>
      <p:grpSpPr>
        <a:xfrm>
          <a:off x="0" y="0"/>
          <a:ext cx="0" cy="0"/>
          <a:chOff x="0" y="0"/>
          <a:chExt cx="0" cy="0"/>
        </a:xfrm>
      </p:grpSpPr>
      <p:sp>
        <p:nvSpPr>
          <p:cNvPr id="13" name="Google Shape;13;g321f657816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 name="Google Shape;14;g321f657816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2acf658512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2acf658512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The GroupChatManager broadcasts that message to all other agents.</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2acf65851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2acf65851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Then the next agent which responds is decided based on a selected criteria.</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2acf658512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2acf658512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The selected agent sends a message back to the Group chat Manager, who again broadcasts it to other agents.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2acf65851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2acf65851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This cycle continues until the conversation concludes.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2acf658512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2acf658512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We know that in the first chat, the Groupchat Manager decides who will speak next, but how is it decided which agent speaks next after the first chat? </a:t>
            </a:r>
            <a:r>
              <a:rPr lang="en">
                <a:solidFill>
                  <a:schemeClr val="dk1"/>
                </a:solidFill>
              </a:rPr>
              <a:t>You can choose from several strategies for agent selection, such as:</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b="1">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2acf658512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2acf658512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Round robin, Random, Manual and Auto.</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2acf658512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32acf658512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In Round Robin:</a:t>
            </a:r>
            <a:r>
              <a:rPr lang="en">
                <a:solidFill>
                  <a:schemeClr val="dk1"/>
                </a:solidFill>
              </a:rPr>
              <a:t> Agents are selected based on an order predetermined by you in a round robin manner.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2acf658512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2acf658512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In Random:</a:t>
            </a:r>
            <a:r>
              <a:rPr lang="en">
                <a:solidFill>
                  <a:schemeClr val="dk1"/>
                </a:solidFill>
              </a:rPr>
              <a:t> As the name suggests, Agents are chosen randomly.</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32acf658512_0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32acf658512_0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In Manual:</a:t>
            </a:r>
            <a:r>
              <a:rPr lang="en">
                <a:solidFill>
                  <a:schemeClr val="dk1"/>
                </a:solidFill>
              </a:rPr>
              <a:t> At each instance, the human input decides which agent will speak next.</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2acf658512_0_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2acf658512_0_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Finally in the Auto mode which is the default method:</a:t>
            </a:r>
            <a:r>
              <a:rPr lang="en">
                <a:solidFill>
                  <a:schemeClr val="dk1"/>
                </a:solidFill>
              </a:rPr>
              <a:t> The GroupChatManager uses its large language model (LLM) to choose the next agent. If you are thinking of building an autonomous system, this option would be the best choice.</a:t>
            </a:r>
            <a:endParaRPr>
              <a:solidFill>
                <a:schemeClr val="dk1"/>
              </a:solidFill>
            </a:endParaRPr>
          </a:p>
          <a:p>
            <a:pPr indent="0" lvl="0" marL="0" rtl="0" algn="l">
              <a:lnSpc>
                <a:spcPct val="115000"/>
              </a:lnSpc>
              <a:spcBef>
                <a:spcPts val="1200"/>
              </a:spcBef>
              <a:spcAft>
                <a:spcPts val="1200"/>
              </a:spcAft>
              <a:buNone/>
            </a:pPr>
            <a:r>
              <a:rPr b="1" lang="en">
                <a:solidFill>
                  <a:schemeClr val="dk1"/>
                </a:solidFill>
              </a:rPr>
              <a:t>Now that we understand the inner workings of the Group Chat conversation pattern, </a:t>
            </a:r>
            <a:r>
              <a:rPr b="1" lang="en">
                <a:solidFill>
                  <a:schemeClr val="dk1"/>
                </a:solidFill>
              </a:rPr>
              <a:t>let's</a:t>
            </a:r>
            <a:r>
              <a:rPr b="1" lang="en">
                <a:solidFill>
                  <a:schemeClr val="dk1"/>
                </a:solidFill>
              </a:rPr>
              <a:t> look at its applications.</a:t>
            </a:r>
            <a:r>
              <a:rPr lang="en">
                <a:solidFill>
                  <a:schemeClr val="dk1"/>
                </a:solidFill>
              </a:rPr>
              <a:t>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g32a44928f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 name="Google Shape;23;g32a44928f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32acf658512_0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32acf658512_0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In customer support, Group Chat can facilitate collaboration among various support agents to answer customer queries. For example, an inquiry bot that acts as a GroupchatManager can collect initial customer query and based on the query, it can decide to send it to either - an order tracking agent or a refund agent or a troubleshooting agent or a human customer support representative. This ensures faster and more accurate query resolution.</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2acf658512_0_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2acf658512_0_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Group Chat is also ideal for project management.  A project sponsor can act as a group chat manager coordinating between different agents like SME agent, QA tester agent , Business Analysts and functional managers.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32acf658512_0_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32acf658512_0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A supply chain manager agent can also act as GroupChatManager coordinating between a supply tracking agent, a demand tracking agent, an inventory tracking agent and a transport tracking agent. These agents working together can ensure that the entire supply chain process is optimised to handle demand and supply irregularities.</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Besides these, group chat agentic systems can be very useful for: </a:t>
            </a:r>
            <a:r>
              <a:rPr b="1" lang="en">
                <a:solidFill>
                  <a:schemeClr val="dk1"/>
                </a:solidFill>
              </a:rPr>
              <a:t>Financial Analysis</a:t>
            </a:r>
            <a:r>
              <a:rPr lang="en">
                <a:solidFill>
                  <a:schemeClr val="dk1"/>
                </a:solidFill>
              </a:rPr>
              <a:t>, </a:t>
            </a:r>
            <a:r>
              <a:rPr b="1" lang="en">
                <a:solidFill>
                  <a:schemeClr val="dk1"/>
                </a:solidFill>
              </a:rPr>
              <a:t>Education and Training</a:t>
            </a:r>
            <a:r>
              <a:rPr lang="en">
                <a:solidFill>
                  <a:schemeClr val="dk1"/>
                </a:solidFill>
              </a:rPr>
              <a:t>, </a:t>
            </a:r>
            <a:r>
              <a:rPr b="1" lang="en">
                <a:solidFill>
                  <a:schemeClr val="dk1"/>
                </a:solidFill>
              </a:rPr>
              <a:t>Healthcare Coordination,</a:t>
            </a:r>
            <a:r>
              <a:rPr lang="en">
                <a:solidFill>
                  <a:schemeClr val="dk1"/>
                </a:solidFill>
              </a:rPr>
              <a:t> and more.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2acf658512_0_56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2" name="Google Shape;362;g32acf658512_0_56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Now that we have understood the nuances of a Group chat conversation pattern, let’s see it in action. Head to the next lesson where we build an agentic system to meet the hiring needs of a dynamic company.</a:t>
            </a:r>
            <a:endParaRPr>
              <a:solidFill>
                <a:schemeClr val="dk1"/>
              </a:solidFill>
            </a:endParaRPr>
          </a:p>
        </p:txBody>
      </p:sp>
      <p:sp>
        <p:nvSpPr>
          <p:cNvPr id="363" name="Google Shape;363;g32acf658512_0_56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g32a44928f2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 name="Google Shape;32;g32a44928f2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g32a8c9d7ca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 name="Google Shape;41;g32a8c9d7ca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In the last module, we talked about the first multi-agent conversation pattern: sequential chat. We explored how it works, where it can be applied, and how to incorporate tool use and code execution into this workflow to build functional and reliable agentic systems. Up till now, our systems have been limited to interactions between two agents or sequences of two-agent chats. But what if we want to build a system in which an agent can communicate with different agents irrespective of an established sequence? That’s where AG2’s group chat conversation pattern comes in handy..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321a38f109d_0_3: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 name="Google Shape;48;g321a38f109d_0_3: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rPr lang="en">
                <a:solidFill>
                  <a:schemeClr val="dk1"/>
                </a:solidFill>
              </a:rPr>
              <a:t>To visualize this, Consider a scenario where a group needs to plan a multi-destination travel itinerary. Agents specializing in destination research, budget management, itinerary optimization, and travel logistics join a unified conversation thread or a “Group Chat”. Each agent’s input informs the others, creating a seamless travel plan in real-time, where conflicts like over-budget activities or impractical routes are resolved dynamically.</a:t>
            </a:r>
            <a:endParaRPr>
              <a:solidFill>
                <a:schemeClr val="dk1"/>
              </a:solidFill>
            </a:endParaRPr>
          </a:p>
        </p:txBody>
      </p:sp>
      <p:sp>
        <p:nvSpPr>
          <p:cNvPr id="49" name="Google Shape;49;g321a38f109d_0_3: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2acf6585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2acf65851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Group Chat excels when tasks require inputs and collaboration from multiple agents, as opposed to step-by-step workflows where decisions can be made in isolation. This pattern is ideal for cross-functional tasks, planning tasks, or any scenario requiring diverse expertise.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2e3d6fd7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2e3d6fd7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2acf65851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2acf65851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Firstly, The Group Chat Manager selects an agent to speak.</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2acf65851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2acf65851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Then the selected agent sends a message back to the Group Chat Manager. In the next step,</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 name="Shape 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0" name="Google Shape;10;p3"/>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8051501" y="4690220"/>
            <a:ext cx="753175" cy="216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7" name="Google Shape;17;p4"/>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 name="Google Shape;18;p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 name="Google Shape;19;p4"/>
          <p:cNvSpPr txBox="1"/>
          <p:nvPr/>
        </p:nvSpPr>
        <p:spPr>
          <a:xfrm>
            <a:off x="311700" y="2200550"/>
            <a:ext cx="585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Inter"/>
                <a:ea typeface="Inter"/>
                <a:cs typeface="Inter"/>
                <a:sym typeface="Inter"/>
              </a:rPr>
              <a:t>Group Chat</a:t>
            </a:r>
            <a:endParaRPr sz="2500">
              <a:solidFill>
                <a:schemeClr val="lt1"/>
              </a:solidFill>
              <a:latin typeface="Inter"/>
              <a:ea typeface="Inter"/>
              <a:cs typeface="Inter"/>
              <a:sym typeface="Inter"/>
            </a:endParaRPr>
          </a:p>
        </p:txBody>
      </p:sp>
      <p:sp>
        <p:nvSpPr>
          <p:cNvPr id="20" name="Google Shape;20;p4"/>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Apoorv Vishnoi</a:t>
            </a:r>
            <a:endParaRPr sz="1800">
              <a:solidFill>
                <a:schemeClr val="lt1"/>
              </a:solidFill>
            </a:endParaRPr>
          </a:p>
          <a:p>
            <a:pPr indent="0" lvl="0" marL="0" rtl="0" algn="l">
              <a:spcBef>
                <a:spcPts val="0"/>
              </a:spcBef>
              <a:spcAft>
                <a:spcPts val="0"/>
              </a:spcAft>
              <a:buNone/>
            </a:pPr>
            <a:r>
              <a:rPr lang="en" sz="1500">
                <a:solidFill>
                  <a:schemeClr val="lt1"/>
                </a:solidFill>
              </a:rPr>
              <a:t>Head of </a:t>
            </a:r>
            <a:r>
              <a:rPr lang="en" sz="1500">
                <a:solidFill>
                  <a:schemeClr val="lt1"/>
                </a:solidFill>
              </a:rPr>
              <a:t>Training, Analytics Vidhya</a:t>
            </a:r>
            <a:endParaRPr sz="15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 name="Google Shape;121;p1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How does Group Chat work?</a:t>
            </a:r>
            <a:endParaRPr b="1" sz="2400">
              <a:solidFill>
                <a:schemeClr val="lt1"/>
              </a:solidFill>
              <a:latin typeface="Inter"/>
              <a:ea typeface="Inter"/>
              <a:cs typeface="Inter"/>
              <a:sym typeface="Inter"/>
            </a:endParaRPr>
          </a:p>
        </p:txBody>
      </p:sp>
      <p:sp>
        <p:nvSpPr>
          <p:cNvPr id="122" name="Google Shape;122;p13"/>
          <p:cNvSpPr/>
          <p:nvPr/>
        </p:nvSpPr>
        <p:spPr>
          <a:xfrm>
            <a:off x="2655827" y="24371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123" name="Google Shape;123;p13"/>
          <p:cNvSpPr/>
          <p:nvPr/>
        </p:nvSpPr>
        <p:spPr>
          <a:xfrm>
            <a:off x="4607897" y="1466998"/>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24" name="Google Shape;124;p13"/>
          <p:cNvSpPr/>
          <p:nvPr/>
        </p:nvSpPr>
        <p:spPr>
          <a:xfrm>
            <a:off x="4607897" y="2184315"/>
            <a:ext cx="7683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700">
              <a:solidFill>
                <a:srgbClr val="FFFFFF"/>
              </a:solidFill>
              <a:latin typeface="Inter"/>
              <a:ea typeface="Inter"/>
              <a:cs typeface="Inter"/>
              <a:sym typeface="Inter"/>
            </a:endParaRPr>
          </a:p>
        </p:txBody>
      </p:sp>
      <p:sp>
        <p:nvSpPr>
          <p:cNvPr id="125" name="Google Shape;125;p13"/>
          <p:cNvSpPr/>
          <p:nvPr/>
        </p:nvSpPr>
        <p:spPr>
          <a:xfrm>
            <a:off x="4607897" y="2970821"/>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26" name="Google Shape;126;p13"/>
          <p:cNvSpPr/>
          <p:nvPr/>
        </p:nvSpPr>
        <p:spPr>
          <a:xfrm>
            <a:off x="4607897" y="3764337"/>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D</a:t>
            </a:r>
            <a:endParaRPr b="1" sz="700">
              <a:solidFill>
                <a:srgbClr val="FFFFFF"/>
              </a:solidFill>
              <a:latin typeface="Inter"/>
              <a:ea typeface="Inter"/>
              <a:cs typeface="Inter"/>
              <a:sym typeface="Inter"/>
            </a:endParaRPr>
          </a:p>
        </p:txBody>
      </p:sp>
      <p:sp>
        <p:nvSpPr>
          <p:cNvPr id="127" name="Google Shape;127;p13"/>
          <p:cNvSpPr txBox="1"/>
          <p:nvPr/>
        </p:nvSpPr>
        <p:spPr>
          <a:xfrm>
            <a:off x="264050" y="881600"/>
            <a:ext cx="85917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3: GroupChatManager </a:t>
            </a:r>
            <a:r>
              <a:rPr lang="en" sz="2000">
                <a:solidFill>
                  <a:srgbClr val="F9C823"/>
                </a:solidFill>
                <a:latin typeface="Inter"/>
                <a:ea typeface="Inter"/>
                <a:cs typeface="Inter"/>
                <a:sym typeface="Inter"/>
              </a:rPr>
              <a:t>broadcasts</a:t>
            </a:r>
            <a:r>
              <a:rPr lang="en" sz="2000">
                <a:solidFill>
                  <a:schemeClr val="lt1"/>
                </a:solidFill>
                <a:latin typeface="Inter"/>
                <a:ea typeface="Inter"/>
                <a:cs typeface="Inter"/>
                <a:sym typeface="Inter"/>
              </a:rPr>
              <a:t> message to </a:t>
            </a:r>
            <a:r>
              <a:rPr lang="en" sz="2000">
                <a:solidFill>
                  <a:srgbClr val="85D992"/>
                </a:solidFill>
                <a:latin typeface="Inter"/>
                <a:ea typeface="Inter"/>
                <a:cs typeface="Inter"/>
                <a:sym typeface="Inter"/>
              </a:rPr>
              <a:t>all other</a:t>
            </a:r>
            <a:r>
              <a:rPr lang="en" sz="2000">
                <a:solidFill>
                  <a:schemeClr val="lt1"/>
                </a:solidFill>
                <a:latin typeface="Inter"/>
                <a:ea typeface="Inter"/>
                <a:cs typeface="Inter"/>
                <a:sym typeface="Inter"/>
              </a:rPr>
              <a:t> agents</a:t>
            </a:r>
            <a:endParaRPr sz="2000">
              <a:solidFill>
                <a:srgbClr val="85D992"/>
              </a:solidFill>
              <a:latin typeface="Inter"/>
              <a:ea typeface="Inter"/>
              <a:cs typeface="Inter"/>
              <a:sym typeface="Inter"/>
            </a:endParaRPr>
          </a:p>
        </p:txBody>
      </p:sp>
      <p:cxnSp>
        <p:nvCxnSpPr>
          <p:cNvPr id="128" name="Google Shape;128;p13"/>
          <p:cNvCxnSpPr>
            <a:stCxn id="122" idx="6"/>
            <a:endCxn id="123" idx="1"/>
          </p:cNvCxnSpPr>
          <p:nvPr/>
        </p:nvCxnSpPr>
        <p:spPr>
          <a:xfrm flipH="1" rot="10800000">
            <a:off x="3535727" y="1748998"/>
            <a:ext cx="1072200" cy="1105500"/>
          </a:xfrm>
          <a:prstGeom prst="straightConnector1">
            <a:avLst/>
          </a:prstGeom>
          <a:noFill/>
          <a:ln cap="flat" cmpd="sng" w="19050">
            <a:solidFill>
              <a:srgbClr val="DAE0E6"/>
            </a:solidFill>
            <a:prstDash val="solid"/>
            <a:round/>
            <a:headEnd len="med" w="med" type="none"/>
            <a:tailEnd len="med" w="med" type="triangle"/>
          </a:ln>
        </p:spPr>
      </p:cxnSp>
      <p:cxnSp>
        <p:nvCxnSpPr>
          <p:cNvPr id="129" name="Google Shape;129;p13"/>
          <p:cNvCxnSpPr>
            <a:stCxn id="122" idx="6"/>
            <a:endCxn id="125" idx="1"/>
          </p:cNvCxnSpPr>
          <p:nvPr/>
        </p:nvCxnSpPr>
        <p:spPr>
          <a:xfrm>
            <a:off x="3535727" y="2854498"/>
            <a:ext cx="1072200" cy="398400"/>
          </a:xfrm>
          <a:prstGeom prst="straightConnector1">
            <a:avLst/>
          </a:prstGeom>
          <a:noFill/>
          <a:ln cap="flat" cmpd="sng" w="19050">
            <a:solidFill>
              <a:srgbClr val="DAE0E6"/>
            </a:solidFill>
            <a:prstDash val="solid"/>
            <a:round/>
            <a:headEnd len="med" w="med" type="none"/>
            <a:tailEnd len="med" w="med" type="triangle"/>
          </a:ln>
        </p:spPr>
      </p:cxnSp>
      <p:cxnSp>
        <p:nvCxnSpPr>
          <p:cNvPr id="130" name="Google Shape;130;p13"/>
          <p:cNvCxnSpPr>
            <a:stCxn id="122" idx="6"/>
            <a:endCxn id="126" idx="1"/>
          </p:cNvCxnSpPr>
          <p:nvPr/>
        </p:nvCxnSpPr>
        <p:spPr>
          <a:xfrm>
            <a:off x="3535727" y="2854498"/>
            <a:ext cx="1072200" cy="1191900"/>
          </a:xfrm>
          <a:prstGeom prst="straightConnector1">
            <a:avLst/>
          </a:prstGeom>
          <a:noFill/>
          <a:ln cap="flat" cmpd="sng" w="19050">
            <a:solidFill>
              <a:srgbClr val="DAE0E6"/>
            </a:solidFill>
            <a:prstDash val="solid"/>
            <a:round/>
            <a:headEnd len="med" w="med" type="none"/>
            <a:tailEnd len="med" w="med" type="triangle"/>
          </a:ln>
        </p:spPr>
      </p:cxnSp>
      <p:sp>
        <p:nvSpPr>
          <p:cNvPr id="131" name="Google Shape;131;p13"/>
          <p:cNvSpPr txBox="1"/>
          <p:nvPr/>
        </p:nvSpPr>
        <p:spPr>
          <a:xfrm>
            <a:off x="3780641" y="2679162"/>
            <a:ext cx="768300" cy="28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Messages</a:t>
            </a:r>
            <a:endParaRPr sz="9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4"/>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7" name="Google Shape;137;p1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How does Group Chat work?</a:t>
            </a:r>
            <a:endParaRPr b="1" sz="2400">
              <a:solidFill>
                <a:schemeClr val="lt1"/>
              </a:solidFill>
              <a:latin typeface="Inter"/>
              <a:ea typeface="Inter"/>
              <a:cs typeface="Inter"/>
              <a:sym typeface="Inter"/>
            </a:endParaRPr>
          </a:p>
        </p:txBody>
      </p:sp>
      <p:sp>
        <p:nvSpPr>
          <p:cNvPr id="138" name="Google Shape;138;p14"/>
          <p:cNvSpPr/>
          <p:nvPr/>
        </p:nvSpPr>
        <p:spPr>
          <a:xfrm>
            <a:off x="2655827" y="24371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139" name="Google Shape;139;p14"/>
          <p:cNvSpPr/>
          <p:nvPr/>
        </p:nvSpPr>
        <p:spPr>
          <a:xfrm>
            <a:off x="4607897" y="1466998"/>
            <a:ext cx="7683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40" name="Google Shape;140;p14"/>
          <p:cNvSpPr/>
          <p:nvPr/>
        </p:nvSpPr>
        <p:spPr>
          <a:xfrm>
            <a:off x="4607897" y="2184315"/>
            <a:ext cx="768300" cy="5640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700">
              <a:solidFill>
                <a:srgbClr val="FFFFFF"/>
              </a:solidFill>
              <a:latin typeface="Inter"/>
              <a:ea typeface="Inter"/>
              <a:cs typeface="Inter"/>
              <a:sym typeface="Inter"/>
            </a:endParaRPr>
          </a:p>
        </p:txBody>
      </p:sp>
      <p:sp>
        <p:nvSpPr>
          <p:cNvPr id="141" name="Google Shape;141;p14"/>
          <p:cNvSpPr/>
          <p:nvPr/>
        </p:nvSpPr>
        <p:spPr>
          <a:xfrm>
            <a:off x="4607897" y="2970821"/>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42" name="Google Shape;142;p14"/>
          <p:cNvSpPr/>
          <p:nvPr/>
        </p:nvSpPr>
        <p:spPr>
          <a:xfrm>
            <a:off x="4607897" y="3764337"/>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D</a:t>
            </a:r>
            <a:endParaRPr b="1" sz="700">
              <a:solidFill>
                <a:srgbClr val="FFFFFF"/>
              </a:solidFill>
              <a:latin typeface="Inter"/>
              <a:ea typeface="Inter"/>
              <a:cs typeface="Inter"/>
              <a:sym typeface="Inter"/>
            </a:endParaRPr>
          </a:p>
        </p:txBody>
      </p:sp>
      <p:sp>
        <p:nvSpPr>
          <p:cNvPr id="143" name="Google Shape;143;p14"/>
          <p:cNvSpPr txBox="1"/>
          <p:nvPr/>
        </p:nvSpPr>
        <p:spPr>
          <a:xfrm>
            <a:off x="264050" y="881600"/>
            <a:ext cx="85917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4: </a:t>
            </a:r>
            <a:r>
              <a:rPr lang="en" sz="2000">
                <a:solidFill>
                  <a:srgbClr val="F9C823"/>
                </a:solidFill>
                <a:latin typeface="Inter"/>
                <a:ea typeface="Inter"/>
                <a:cs typeface="Inter"/>
                <a:sym typeface="Inter"/>
              </a:rPr>
              <a:t>Next</a:t>
            </a:r>
            <a:r>
              <a:rPr lang="en" sz="2000">
                <a:solidFill>
                  <a:schemeClr val="lt1"/>
                </a:solidFill>
                <a:latin typeface="Inter"/>
                <a:ea typeface="Inter"/>
                <a:cs typeface="Inter"/>
                <a:sym typeface="Inter"/>
              </a:rPr>
              <a:t> agent to respond is decided on a </a:t>
            </a:r>
            <a:r>
              <a:rPr lang="en" sz="2000">
                <a:solidFill>
                  <a:srgbClr val="85D992"/>
                </a:solidFill>
                <a:latin typeface="Inter"/>
                <a:ea typeface="Inter"/>
                <a:cs typeface="Inter"/>
                <a:sym typeface="Inter"/>
              </a:rPr>
              <a:t>selected criteria</a:t>
            </a:r>
            <a:endParaRPr sz="2000">
              <a:solidFill>
                <a:srgbClr val="85D992"/>
              </a:solidFill>
              <a:latin typeface="Inter"/>
              <a:ea typeface="Inter"/>
              <a:cs typeface="Inter"/>
              <a:sym typeface="Inter"/>
            </a:endParaRPr>
          </a:p>
        </p:txBody>
      </p:sp>
      <p:cxnSp>
        <p:nvCxnSpPr>
          <p:cNvPr id="144" name="Google Shape;144;p14"/>
          <p:cNvCxnSpPr>
            <a:stCxn id="138" idx="6"/>
            <a:endCxn id="139" idx="1"/>
          </p:cNvCxnSpPr>
          <p:nvPr/>
        </p:nvCxnSpPr>
        <p:spPr>
          <a:xfrm flipH="1" rot="10800000">
            <a:off x="3535727" y="1748998"/>
            <a:ext cx="1072200" cy="1105500"/>
          </a:xfrm>
          <a:prstGeom prst="straightConnector1">
            <a:avLst/>
          </a:prstGeom>
          <a:noFill/>
          <a:ln cap="flat" cmpd="sng" w="19050">
            <a:solidFill>
              <a:srgbClr val="DAE0E6"/>
            </a:solidFill>
            <a:prstDash val="dash"/>
            <a:round/>
            <a:headEnd len="med" w="med" type="none"/>
            <a:tailEnd len="med" w="med" type="triangle"/>
          </a:ln>
        </p:spPr>
      </p:cxnSp>
      <p:sp>
        <p:nvSpPr>
          <p:cNvPr id="145" name="Google Shape;145;p14"/>
          <p:cNvSpPr txBox="1"/>
          <p:nvPr/>
        </p:nvSpPr>
        <p:spPr>
          <a:xfrm rot="-2700554">
            <a:off x="3350498" y="2031081"/>
            <a:ext cx="1316704" cy="377595"/>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Selected Criteria</a:t>
            </a:r>
            <a:endParaRPr sz="9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1" name="Google Shape;151;p1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How does Group Chat work?</a:t>
            </a:r>
            <a:endParaRPr b="1" sz="2400">
              <a:solidFill>
                <a:schemeClr val="lt1"/>
              </a:solidFill>
              <a:latin typeface="Inter"/>
              <a:ea typeface="Inter"/>
              <a:cs typeface="Inter"/>
              <a:sym typeface="Inter"/>
            </a:endParaRPr>
          </a:p>
        </p:txBody>
      </p:sp>
      <p:sp>
        <p:nvSpPr>
          <p:cNvPr id="152" name="Google Shape;152;p15"/>
          <p:cNvSpPr/>
          <p:nvPr/>
        </p:nvSpPr>
        <p:spPr>
          <a:xfrm>
            <a:off x="522227" y="24371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153" name="Google Shape;153;p15"/>
          <p:cNvSpPr/>
          <p:nvPr/>
        </p:nvSpPr>
        <p:spPr>
          <a:xfrm>
            <a:off x="2474297" y="1466998"/>
            <a:ext cx="7683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54" name="Google Shape;154;p15"/>
          <p:cNvSpPr/>
          <p:nvPr/>
        </p:nvSpPr>
        <p:spPr>
          <a:xfrm>
            <a:off x="2474297" y="2184315"/>
            <a:ext cx="768300" cy="5640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700">
              <a:solidFill>
                <a:srgbClr val="FFFFFF"/>
              </a:solidFill>
              <a:latin typeface="Inter"/>
              <a:ea typeface="Inter"/>
              <a:cs typeface="Inter"/>
              <a:sym typeface="Inter"/>
            </a:endParaRPr>
          </a:p>
        </p:txBody>
      </p:sp>
      <p:sp>
        <p:nvSpPr>
          <p:cNvPr id="155" name="Google Shape;155;p15"/>
          <p:cNvSpPr/>
          <p:nvPr/>
        </p:nvSpPr>
        <p:spPr>
          <a:xfrm>
            <a:off x="2474297" y="2970821"/>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56" name="Google Shape;156;p15"/>
          <p:cNvSpPr/>
          <p:nvPr/>
        </p:nvSpPr>
        <p:spPr>
          <a:xfrm>
            <a:off x="2474297" y="3764337"/>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D</a:t>
            </a:r>
            <a:endParaRPr b="1" sz="700">
              <a:solidFill>
                <a:srgbClr val="FFFFFF"/>
              </a:solidFill>
              <a:latin typeface="Inter"/>
              <a:ea typeface="Inter"/>
              <a:cs typeface="Inter"/>
              <a:sym typeface="Inter"/>
            </a:endParaRPr>
          </a:p>
        </p:txBody>
      </p:sp>
      <p:sp>
        <p:nvSpPr>
          <p:cNvPr id="157" name="Google Shape;157;p15"/>
          <p:cNvSpPr txBox="1"/>
          <p:nvPr/>
        </p:nvSpPr>
        <p:spPr>
          <a:xfrm>
            <a:off x="264050" y="881600"/>
            <a:ext cx="85917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5: Agent sends a </a:t>
            </a:r>
            <a:r>
              <a:rPr lang="en" sz="2000">
                <a:solidFill>
                  <a:srgbClr val="F9C823"/>
                </a:solidFill>
                <a:latin typeface="Inter"/>
                <a:ea typeface="Inter"/>
                <a:cs typeface="Inter"/>
                <a:sym typeface="Inter"/>
              </a:rPr>
              <a:t>message</a:t>
            </a:r>
            <a:r>
              <a:rPr lang="en" sz="2000">
                <a:solidFill>
                  <a:schemeClr val="lt1"/>
                </a:solidFill>
                <a:latin typeface="Inter"/>
                <a:ea typeface="Inter"/>
                <a:cs typeface="Inter"/>
                <a:sym typeface="Inter"/>
              </a:rPr>
              <a:t> back and GCM </a:t>
            </a:r>
            <a:r>
              <a:rPr lang="en" sz="2000">
                <a:solidFill>
                  <a:srgbClr val="85D992"/>
                </a:solidFill>
                <a:latin typeface="Inter"/>
                <a:ea typeface="Inter"/>
                <a:cs typeface="Inter"/>
                <a:sym typeface="Inter"/>
              </a:rPr>
              <a:t>broadcasts</a:t>
            </a:r>
            <a:r>
              <a:rPr lang="en" sz="2000">
                <a:solidFill>
                  <a:schemeClr val="lt1"/>
                </a:solidFill>
                <a:latin typeface="Inter"/>
                <a:ea typeface="Inter"/>
                <a:cs typeface="Inter"/>
                <a:sym typeface="Inter"/>
              </a:rPr>
              <a:t> it</a:t>
            </a:r>
            <a:endParaRPr sz="2000">
              <a:solidFill>
                <a:schemeClr val="lt1"/>
              </a:solidFill>
              <a:latin typeface="Inter"/>
              <a:ea typeface="Inter"/>
              <a:cs typeface="Inter"/>
              <a:sym typeface="Inter"/>
            </a:endParaRPr>
          </a:p>
        </p:txBody>
      </p:sp>
      <p:cxnSp>
        <p:nvCxnSpPr>
          <p:cNvPr id="158" name="Google Shape;158;p15"/>
          <p:cNvCxnSpPr>
            <a:endCxn id="152" idx="6"/>
          </p:cNvCxnSpPr>
          <p:nvPr/>
        </p:nvCxnSpPr>
        <p:spPr>
          <a:xfrm flipH="1">
            <a:off x="1402127" y="1748998"/>
            <a:ext cx="1072200" cy="1105500"/>
          </a:xfrm>
          <a:prstGeom prst="straightConnector1">
            <a:avLst/>
          </a:prstGeom>
          <a:noFill/>
          <a:ln cap="flat" cmpd="sng" w="19050">
            <a:solidFill>
              <a:schemeClr val="lt1"/>
            </a:solidFill>
            <a:prstDash val="solid"/>
            <a:round/>
            <a:headEnd len="med" w="med" type="none"/>
            <a:tailEnd len="med" w="med" type="triangle"/>
          </a:ln>
        </p:spPr>
      </p:cxnSp>
      <p:sp>
        <p:nvSpPr>
          <p:cNvPr id="159" name="Google Shape;159;p15"/>
          <p:cNvSpPr txBox="1"/>
          <p:nvPr/>
        </p:nvSpPr>
        <p:spPr>
          <a:xfrm rot="-2700000">
            <a:off x="1445037" y="2100490"/>
            <a:ext cx="778525" cy="290197"/>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Message</a:t>
            </a:r>
            <a:endParaRPr sz="900">
              <a:solidFill>
                <a:schemeClr val="lt1"/>
              </a:solidFill>
            </a:endParaRPr>
          </a:p>
        </p:txBody>
      </p:sp>
      <p:cxnSp>
        <p:nvCxnSpPr>
          <p:cNvPr id="160" name="Google Shape;160;p15"/>
          <p:cNvCxnSpPr/>
          <p:nvPr/>
        </p:nvCxnSpPr>
        <p:spPr>
          <a:xfrm>
            <a:off x="3847100" y="2921100"/>
            <a:ext cx="900900" cy="0"/>
          </a:xfrm>
          <a:prstGeom prst="straightConnector1">
            <a:avLst/>
          </a:prstGeom>
          <a:noFill/>
          <a:ln cap="flat" cmpd="sng" w="19050">
            <a:solidFill>
              <a:schemeClr val="lt1"/>
            </a:solidFill>
            <a:prstDash val="solid"/>
            <a:round/>
            <a:headEnd len="med" w="med" type="none"/>
            <a:tailEnd len="med" w="med" type="triangle"/>
          </a:ln>
        </p:spPr>
      </p:cxnSp>
      <p:sp>
        <p:nvSpPr>
          <p:cNvPr id="161" name="Google Shape;161;p15"/>
          <p:cNvSpPr/>
          <p:nvPr/>
        </p:nvSpPr>
        <p:spPr>
          <a:xfrm>
            <a:off x="4941827" y="24371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162" name="Google Shape;162;p15"/>
          <p:cNvSpPr/>
          <p:nvPr/>
        </p:nvSpPr>
        <p:spPr>
          <a:xfrm>
            <a:off x="6893897" y="1466998"/>
            <a:ext cx="7683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63" name="Google Shape;163;p15"/>
          <p:cNvSpPr/>
          <p:nvPr/>
        </p:nvSpPr>
        <p:spPr>
          <a:xfrm>
            <a:off x="6893897" y="2184315"/>
            <a:ext cx="768300" cy="5640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700">
              <a:solidFill>
                <a:srgbClr val="FFFFFF"/>
              </a:solidFill>
              <a:latin typeface="Inter"/>
              <a:ea typeface="Inter"/>
              <a:cs typeface="Inter"/>
              <a:sym typeface="Inter"/>
            </a:endParaRPr>
          </a:p>
        </p:txBody>
      </p:sp>
      <p:sp>
        <p:nvSpPr>
          <p:cNvPr id="164" name="Google Shape;164;p15"/>
          <p:cNvSpPr/>
          <p:nvPr/>
        </p:nvSpPr>
        <p:spPr>
          <a:xfrm>
            <a:off x="6893897" y="2970821"/>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65" name="Google Shape;165;p15"/>
          <p:cNvSpPr/>
          <p:nvPr/>
        </p:nvSpPr>
        <p:spPr>
          <a:xfrm>
            <a:off x="6893897" y="3764337"/>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D</a:t>
            </a:r>
            <a:endParaRPr b="1" sz="700">
              <a:solidFill>
                <a:srgbClr val="FFFFFF"/>
              </a:solidFill>
              <a:latin typeface="Inter"/>
              <a:ea typeface="Inter"/>
              <a:cs typeface="Inter"/>
              <a:sym typeface="Inter"/>
            </a:endParaRPr>
          </a:p>
        </p:txBody>
      </p:sp>
      <p:cxnSp>
        <p:nvCxnSpPr>
          <p:cNvPr id="166" name="Google Shape;166;p15"/>
          <p:cNvCxnSpPr>
            <a:stCxn id="161" idx="6"/>
            <a:endCxn id="163" idx="1"/>
          </p:cNvCxnSpPr>
          <p:nvPr/>
        </p:nvCxnSpPr>
        <p:spPr>
          <a:xfrm flipH="1" rot="10800000">
            <a:off x="5821727" y="2466298"/>
            <a:ext cx="1072200" cy="388200"/>
          </a:xfrm>
          <a:prstGeom prst="straightConnector1">
            <a:avLst/>
          </a:prstGeom>
          <a:noFill/>
          <a:ln cap="flat" cmpd="sng" w="19050">
            <a:solidFill>
              <a:srgbClr val="DAE0E6"/>
            </a:solidFill>
            <a:prstDash val="solid"/>
            <a:round/>
            <a:headEnd len="med" w="med" type="none"/>
            <a:tailEnd len="med" w="med" type="triangle"/>
          </a:ln>
        </p:spPr>
      </p:cxnSp>
      <p:cxnSp>
        <p:nvCxnSpPr>
          <p:cNvPr id="167" name="Google Shape;167;p15"/>
          <p:cNvCxnSpPr>
            <a:stCxn id="161" idx="6"/>
            <a:endCxn id="164" idx="1"/>
          </p:cNvCxnSpPr>
          <p:nvPr/>
        </p:nvCxnSpPr>
        <p:spPr>
          <a:xfrm>
            <a:off x="5821727" y="2854498"/>
            <a:ext cx="1072200" cy="398400"/>
          </a:xfrm>
          <a:prstGeom prst="straightConnector1">
            <a:avLst/>
          </a:prstGeom>
          <a:noFill/>
          <a:ln cap="flat" cmpd="sng" w="19050">
            <a:solidFill>
              <a:srgbClr val="DAE0E6"/>
            </a:solidFill>
            <a:prstDash val="solid"/>
            <a:round/>
            <a:headEnd len="med" w="med" type="none"/>
            <a:tailEnd len="med" w="med" type="triangle"/>
          </a:ln>
        </p:spPr>
      </p:cxnSp>
      <p:cxnSp>
        <p:nvCxnSpPr>
          <p:cNvPr id="168" name="Google Shape;168;p15"/>
          <p:cNvCxnSpPr>
            <a:stCxn id="161" idx="6"/>
            <a:endCxn id="165" idx="1"/>
          </p:cNvCxnSpPr>
          <p:nvPr/>
        </p:nvCxnSpPr>
        <p:spPr>
          <a:xfrm>
            <a:off x="5821727" y="2854498"/>
            <a:ext cx="1072200" cy="1191900"/>
          </a:xfrm>
          <a:prstGeom prst="straightConnector1">
            <a:avLst/>
          </a:prstGeom>
          <a:noFill/>
          <a:ln cap="flat" cmpd="sng" w="19050">
            <a:solidFill>
              <a:srgbClr val="DAE0E6"/>
            </a:solidFill>
            <a:prstDash val="solid"/>
            <a:round/>
            <a:headEnd len="med" w="med" type="none"/>
            <a:tailEnd len="med" w="med" type="triangle"/>
          </a:ln>
        </p:spPr>
      </p:cxnSp>
      <p:sp>
        <p:nvSpPr>
          <p:cNvPr id="169" name="Google Shape;169;p15"/>
          <p:cNvSpPr txBox="1"/>
          <p:nvPr/>
        </p:nvSpPr>
        <p:spPr>
          <a:xfrm>
            <a:off x="6066641" y="2679162"/>
            <a:ext cx="768300" cy="28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Messages</a:t>
            </a:r>
            <a:endParaRPr sz="9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 name="Google Shape;175;p1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How does Group Chat work?</a:t>
            </a:r>
            <a:endParaRPr b="1" sz="2400">
              <a:solidFill>
                <a:schemeClr val="lt1"/>
              </a:solidFill>
              <a:latin typeface="Inter"/>
              <a:ea typeface="Inter"/>
              <a:cs typeface="Inter"/>
              <a:sym typeface="Inter"/>
            </a:endParaRPr>
          </a:p>
        </p:txBody>
      </p:sp>
      <p:sp>
        <p:nvSpPr>
          <p:cNvPr id="176" name="Google Shape;176;p16"/>
          <p:cNvSpPr txBox="1"/>
          <p:nvPr/>
        </p:nvSpPr>
        <p:spPr>
          <a:xfrm>
            <a:off x="264050" y="881600"/>
            <a:ext cx="85917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6: The </a:t>
            </a:r>
            <a:r>
              <a:rPr lang="en" sz="2000">
                <a:solidFill>
                  <a:schemeClr val="lt1"/>
                </a:solidFill>
                <a:latin typeface="Inter"/>
                <a:ea typeface="Inter"/>
                <a:cs typeface="Inter"/>
                <a:sym typeface="Inter"/>
              </a:rPr>
              <a:t>cycle </a:t>
            </a:r>
            <a:r>
              <a:rPr lang="en" sz="2000">
                <a:solidFill>
                  <a:schemeClr val="lt1"/>
                </a:solidFill>
                <a:latin typeface="Inter"/>
                <a:ea typeface="Inter"/>
                <a:cs typeface="Inter"/>
                <a:sym typeface="Inter"/>
              </a:rPr>
              <a:t>continues</a:t>
            </a:r>
            <a:endParaRPr sz="2000">
              <a:solidFill>
                <a:schemeClr val="lt1"/>
              </a:solidFill>
              <a:latin typeface="Inter"/>
              <a:ea typeface="Inter"/>
              <a:cs typeface="Inter"/>
              <a:sym typeface="Inter"/>
            </a:endParaRPr>
          </a:p>
        </p:txBody>
      </p:sp>
      <p:cxnSp>
        <p:nvCxnSpPr>
          <p:cNvPr id="177" name="Google Shape;177;p16"/>
          <p:cNvCxnSpPr/>
          <p:nvPr/>
        </p:nvCxnSpPr>
        <p:spPr>
          <a:xfrm rot="10800000">
            <a:off x="2413438" y="2952750"/>
            <a:ext cx="633600" cy="0"/>
          </a:xfrm>
          <a:prstGeom prst="straightConnector1">
            <a:avLst/>
          </a:prstGeom>
          <a:noFill/>
          <a:ln cap="flat" cmpd="sng" w="9525">
            <a:solidFill>
              <a:srgbClr val="DAE0E6"/>
            </a:solidFill>
            <a:prstDash val="solid"/>
            <a:round/>
            <a:headEnd len="sm" w="sm" type="none"/>
            <a:tailEnd len="med" w="med" type="oval"/>
          </a:ln>
        </p:spPr>
      </p:cxnSp>
      <p:cxnSp>
        <p:nvCxnSpPr>
          <p:cNvPr id="178" name="Google Shape;178;p16"/>
          <p:cNvCxnSpPr/>
          <p:nvPr/>
        </p:nvCxnSpPr>
        <p:spPr>
          <a:xfrm>
            <a:off x="4981238" y="2010000"/>
            <a:ext cx="1286700" cy="0"/>
          </a:xfrm>
          <a:prstGeom prst="straightConnector1">
            <a:avLst/>
          </a:prstGeom>
          <a:noFill/>
          <a:ln cap="flat" cmpd="sng" w="9525">
            <a:solidFill>
              <a:srgbClr val="DAE0E6"/>
            </a:solidFill>
            <a:prstDash val="solid"/>
            <a:round/>
            <a:headEnd len="sm" w="sm" type="none"/>
            <a:tailEnd len="med" w="med" type="oval"/>
          </a:ln>
        </p:spPr>
      </p:cxnSp>
      <p:cxnSp>
        <p:nvCxnSpPr>
          <p:cNvPr id="179" name="Google Shape;179;p16"/>
          <p:cNvCxnSpPr/>
          <p:nvPr/>
        </p:nvCxnSpPr>
        <p:spPr>
          <a:xfrm>
            <a:off x="4981238" y="3953100"/>
            <a:ext cx="1286700" cy="0"/>
          </a:xfrm>
          <a:prstGeom prst="straightConnector1">
            <a:avLst/>
          </a:prstGeom>
          <a:noFill/>
          <a:ln cap="flat" cmpd="sng" w="9525">
            <a:solidFill>
              <a:srgbClr val="DAE0E6"/>
            </a:solidFill>
            <a:prstDash val="solid"/>
            <a:round/>
            <a:headEnd len="sm" w="sm" type="none"/>
            <a:tailEnd len="med" w="med" type="oval"/>
          </a:ln>
        </p:spPr>
      </p:cxnSp>
      <p:grpSp>
        <p:nvGrpSpPr>
          <p:cNvPr id="180" name="Google Shape;180;p16"/>
          <p:cNvGrpSpPr/>
          <p:nvPr/>
        </p:nvGrpSpPr>
        <p:grpSpPr>
          <a:xfrm>
            <a:off x="2425188" y="1041151"/>
            <a:ext cx="3814835" cy="3790597"/>
            <a:chOff x="2662213" y="676344"/>
            <a:chExt cx="3814835" cy="3790597"/>
          </a:xfrm>
        </p:grpSpPr>
        <p:sp>
          <p:nvSpPr>
            <p:cNvPr id="181" name="Google Shape;181;p16"/>
            <p:cNvSpPr/>
            <p:nvPr/>
          </p:nvSpPr>
          <p:spPr>
            <a:xfrm rot="3600185">
              <a:off x="3169983" y="1184511"/>
              <a:ext cx="2774659" cy="2774659"/>
            </a:xfrm>
            <a:prstGeom prst="blockArc">
              <a:avLst>
                <a:gd fmla="val 12622480" name="adj1"/>
                <a:gd fmla="val 19781569" name="adj2"/>
                <a:gd fmla="val 20773" name="adj3"/>
              </a:avLst>
            </a:prstGeom>
            <a:solidFill>
              <a:srgbClr val="2674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rot="10800000">
              <a:off x="3183490" y="1163229"/>
              <a:ext cx="2774700" cy="2774700"/>
            </a:xfrm>
            <a:prstGeom prst="blockArc">
              <a:avLst>
                <a:gd fmla="val 12622480" name="adj1"/>
                <a:gd fmla="val 19662822" name="adj2"/>
                <a:gd fmla="val 20729" name="adj3"/>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rot="-3600185">
              <a:off x="3194618" y="1184114"/>
              <a:ext cx="2774659" cy="2774659"/>
            </a:xfrm>
            <a:prstGeom prst="blockArc">
              <a:avLst>
                <a:gd fmla="val 12622480" name="adj1"/>
                <a:gd fmla="val 19703271" name="adj2"/>
                <a:gd fmla="val 20851" name="adj3"/>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16"/>
            <p:cNvGrpSpPr/>
            <p:nvPr/>
          </p:nvGrpSpPr>
          <p:grpSpPr>
            <a:xfrm rot="-7200165">
              <a:off x="3337679" y="2826785"/>
              <a:ext cx="585011" cy="585536"/>
              <a:chOff x="1967628" y="812211"/>
              <a:chExt cx="588000" cy="588000"/>
            </a:xfrm>
          </p:grpSpPr>
          <p:sp>
            <p:nvSpPr>
              <p:cNvPr id="185" name="Google Shape;185;p16"/>
              <p:cNvSpPr/>
              <p:nvPr/>
            </p:nvSpPr>
            <p:spPr>
              <a:xfrm rot="39023">
                <a:off x="1970909" y="815492"/>
                <a:ext cx="581437" cy="581437"/>
              </a:xfrm>
              <a:prstGeom prst="pie">
                <a:avLst>
                  <a:gd fmla="val 6190354" name="adj1"/>
                  <a:gd fmla="val 14996165" name="adj2"/>
                </a:avLst>
              </a:prstGeom>
              <a:solidFill>
                <a:srgbClr val="FFE599"/>
              </a:solidFill>
              <a:ln>
                <a:noFill/>
              </a:ln>
              <a:effectLst>
                <a:outerShdw blurRad="142875" rotWithShape="0" algn="bl" dir="5400000" dist="19050">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6" name="Google Shape;186;p16"/>
              <p:cNvSpPr/>
              <p:nvPr/>
            </p:nvSpPr>
            <p:spPr>
              <a:xfrm rot="10800000">
                <a:off x="1970875" y="815525"/>
                <a:ext cx="581400" cy="581400"/>
              </a:xfrm>
              <a:prstGeom prst="pie">
                <a:avLst>
                  <a:gd fmla="val 4028252" name="adj1"/>
                  <a:gd fmla="val 17183677" name="adj2"/>
                </a:avLst>
              </a:prstGeom>
              <a:solidFill>
                <a:srgbClr val="FFE5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16"/>
            <p:cNvGrpSpPr/>
            <p:nvPr/>
          </p:nvGrpSpPr>
          <p:grpSpPr>
            <a:xfrm>
              <a:off x="4264097" y="1180331"/>
              <a:ext cx="585001" cy="585530"/>
              <a:chOff x="1970048" y="811613"/>
              <a:chExt cx="588000" cy="588000"/>
            </a:xfrm>
          </p:grpSpPr>
          <p:sp>
            <p:nvSpPr>
              <p:cNvPr id="188" name="Google Shape;188;p16"/>
              <p:cNvSpPr/>
              <p:nvPr/>
            </p:nvSpPr>
            <p:spPr>
              <a:xfrm rot="39023">
                <a:off x="1973329" y="814894"/>
                <a:ext cx="581437" cy="581437"/>
              </a:xfrm>
              <a:prstGeom prst="pie">
                <a:avLst>
                  <a:gd fmla="val 6190354" name="adj1"/>
                  <a:gd fmla="val 14996165" name="adj2"/>
                </a:avLst>
              </a:prstGeom>
              <a:solidFill>
                <a:srgbClr val="F9C823"/>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6"/>
              <p:cNvSpPr/>
              <p:nvPr/>
            </p:nvSpPr>
            <p:spPr>
              <a:xfrm rot="10800000">
                <a:off x="1973295" y="814927"/>
                <a:ext cx="581400" cy="581400"/>
              </a:xfrm>
              <a:prstGeom prst="pie">
                <a:avLst>
                  <a:gd fmla="val 4028252" name="adj1"/>
                  <a:gd fmla="val 17183677" name="adj2"/>
                </a:avLst>
              </a:prstGeom>
              <a:solidFill>
                <a:srgbClr val="F9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16"/>
            <p:cNvGrpSpPr/>
            <p:nvPr/>
          </p:nvGrpSpPr>
          <p:grpSpPr>
            <a:xfrm rot="7200165">
              <a:off x="5229930" y="2804716"/>
              <a:ext cx="585011" cy="585536"/>
              <a:chOff x="1977085" y="811649"/>
              <a:chExt cx="588000" cy="588000"/>
            </a:xfrm>
          </p:grpSpPr>
          <p:sp>
            <p:nvSpPr>
              <p:cNvPr id="191" name="Google Shape;191;p16"/>
              <p:cNvSpPr/>
              <p:nvPr/>
            </p:nvSpPr>
            <p:spPr>
              <a:xfrm rot="39023">
                <a:off x="1980366" y="814930"/>
                <a:ext cx="581437" cy="581437"/>
              </a:xfrm>
              <a:prstGeom prst="pie">
                <a:avLst>
                  <a:gd fmla="val 6190354" name="adj1"/>
                  <a:gd fmla="val 14996165" name="adj2"/>
                </a:avLst>
              </a:prstGeom>
              <a:solidFill>
                <a:srgbClr val="FFD966"/>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6"/>
              <p:cNvSpPr/>
              <p:nvPr/>
            </p:nvSpPr>
            <p:spPr>
              <a:xfrm rot="10800000">
                <a:off x="1980332" y="814963"/>
                <a:ext cx="581400" cy="581400"/>
              </a:xfrm>
              <a:prstGeom prst="pie">
                <a:avLst>
                  <a:gd fmla="val 4028252" name="adj1"/>
                  <a:gd fmla="val 17183677" name="adj2"/>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 name="Google Shape;193;p16"/>
            <p:cNvSpPr txBox="1"/>
            <p:nvPr/>
          </p:nvSpPr>
          <p:spPr>
            <a:xfrm>
              <a:off x="4300441" y="1255312"/>
              <a:ext cx="509100" cy="26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Roboto"/>
                  <a:ea typeface="Roboto"/>
                  <a:cs typeface="Roboto"/>
                  <a:sym typeface="Roboto"/>
                </a:rPr>
                <a:t> 03</a:t>
              </a:r>
              <a:r>
                <a:rPr b="1" lang="en" sz="1600">
                  <a:solidFill>
                    <a:schemeClr val="dk1"/>
                  </a:solidFill>
                  <a:latin typeface="Roboto"/>
                  <a:ea typeface="Roboto"/>
                  <a:cs typeface="Roboto"/>
                  <a:sym typeface="Roboto"/>
                </a:rPr>
                <a:t> </a:t>
              </a:r>
              <a:endParaRPr b="1" sz="1600">
                <a:solidFill>
                  <a:schemeClr val="dk1"/>
                </a:solidFill>
                <a:latin typeface="Roboto"/>
                <a:ea typeface="Roboto"/>
                <a:cs typeface="Roboto"/>
                <a:sym typeface="Roboto"/>
              </a:endParaRPr>
            </a:p>
          </p:txBody>
        </p:sp>
        <p:sp>
          <p:nvSpPr>
            <p:cNvPr id="194" name="Google Shape;194;p16"/>
            <p:cNvSpPr txBox="1"/>
            <p:nvPr/>
          </p:nvSpPr>
          <p:spPr>
            <a:xfrm>
              <a:off x="3375648" y="2887440"/>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Roboto"/>
                  <a:ea typeface="Roboto"/>
                  <a:cs typeface="Roboto"/>
                  <a:sym typeface="Roboto"/>
                </a:rPr>
                <a:t>01 </a:t>
              </a:r>
              <a:endParaRPr b="1" sz="1600">
                <a:solidFill>
                  <a:schemeClr val="dk1"/>
                </a:solidFill>
                <a:latin typeface="Roboto"/>
                <a:ea typeface="Roboto"/>
                <a:cs typeface="Roboto"/>
                <a:sym typeface="Roboto"/>
              </a:endParaRPr>
            </a:p>
          </p:txBody>
        </p:sp>
        <p:sp>
          <p:nvSpPr>
            <p:cNvPr id="195" name="Google Shape;195;p16"/>
            <p:cNvSpPr txBox="1"/>
            <p:nvPr/>
          </p:nvSpPr>
          <p:spPr>
            <a:xfrm>
              <a:off x="5281877" y="2857865"/>
              <a:ext cx="509100" cy="26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Roboto"/>
                  <a:ea typeface="Roboto"/>
                  <a:cs typeface="Roboto"/>
                  <a:sym typeface="Roboto"/>
                </a:rPr>
                <a:t>02 </a:t>
              </a:r>
              <a:endParaRPr b="1" sz="1600">
                <a:solidFill>
                  <a:schemeClr val="dk1"/>
                </a:solidFill>
                <a:latin typeface="Roboto"/>
                <a:ea typeface="Roboto"/>
                <a:cs typeface="Roboto"/>
                <a:sym typeface="Roboto"/>
              </a:endParaRPr>
            </a:p>
          </p:txBody>
        </p:sp>
      </p:grpSp>
      <p:sp>
        <p:nvSpPr>
          <p:cNvPr id="196" name="Google Shape;196;p16"/>
          <p:cNvSpPr txBox="1"/>
          <p:nvPr/>
        </p:nvSpPr>
        <p:spPr>
          <a:xfrm>
            <a:off x="968950" y="2752050"/>
            <a:ext cx="1490100" cy="36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Select Speaker</a:t>
            </a:r>
            <a:endParaRPr>
              <a:solidFill>
                <a:schemeClr val="lt1"/>
              </a:solidFill>
              <a:latin typeface="Inter"/>
              <a:ea typeface="Inter"/>
              <a:cs typeface="Inter"/>
              <a:sym typeface="Inter"/>
            </a:endParaRPr>
          </a:p>
        </p:txBody>
      </p:sp>
      <p:sp>
        <p:nvSpPr>
          <p:cNvPr id="197" name="Google Shape;197;p16"/>
          <p:cNvSpPr txBox="1"/>
          <p:nvPr/>
        </p:nvSpPr>
        <p:spPr>
          <a:xfrm>
            <a:off x="6306950" y="3771750"/>
            <a:ext cx="1490100" cy="36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Agent Speaks</a:t>
            </a:r>
            <a:endParaRPr>
              <a:solidFill>
                <a:schemeClr val="lt1"/>
              </a:solidFill>
              <a:latin typeface="Inter"/>
              <a:ea typeface="Inter"/>
              <a:cs typeface="Inter"/>
              <a:sym typeface="Inter"/>
            </a:endParaRPr>
          </a:p>
        </p:txBody>
      </p:sp>
      <p:sp>
        <p:nvSpPr>
          <p:cNvPr id="198" name="Google Shape;198;p16"/>
          <p:cNvSpPr txBox="1"/>
          <p:nvPr/>
        </p:nvSpPr>
        <p:spPr>
          <a:xfrm>
            <a:off x="6222325" y="1815800"/>
            <a:ext cx="2037000" cy="36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Inter"/>
                <a:ea typeface="Inter"/>
                <a:cs typeface="Inter"/>
                <a:sym typeface="Inter"/>
              </a:rPr>
              <a:t>Broadcast Message</a:t>
            </a:r>
            <a:endParaRPr>
              <a:solidFill>
                <a:schemeClr val="lt1"/>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4" name="Google Shape;204;p1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How does GroupChatManager choose the agent?</a:t>
            </a:r>
            <a:endParaRPr b="1" sz="2400">
              <a:solidFill>
                <a:schemeClr val="lt1"/>
              </a:solidFill>
              <a:latin typeface="Inter"/>
              <a:ea typeface="Inter"/>
              <a:cs typeface="Inter"/>
              <a:sym typeface="Inter"/>
            </a:endParaRPr>
          </a:p>
        </p:txBody>
      </p:sp>
      <p:sp>
        <p:nvSpPr>
          <p:cNvPr id="205" name="Google Shape;205;p17"/>
          <p:cNvSpPr/>
          <p:nvPr/>
        </p:nvSpPr>
        <p:spPr>
          <a:xfrm>
            <a:off x="2655827" y="24371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206" name="Google Shape;206;p17"/>
          <p:cNvSpPr/>
          <p:nvPr/>
        </p:nvSpPr>
        <p:spPr>
          <a:xfrm>
            <a:off x="4607897" y="1466998"/>
            <a:ext cx="7683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07" name="Google Shape;207;p17"/>
          <p:cNvSpPr/>
          <p:nvPr/>
        </p:nvSpPr>
        <p:spPr>
          <a:xfrm>
            <a:off x="4607897" y="2184315"/>
            <a:ext cx="768300" cy="5640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700">
              <a:solidFill>
                <a:srgbClr val="FFFFFF"/>
              </a:solidFill>
              <a:latin typeface="Inter"/>
              <a:ea typeface="Inter"/>
              <a:cs typeface="Inter"/>
              <a:sym typeface="Inter"/>
            </a:endParaRPr>
          </a:p>
        </p:txBody>
      </p:sp>
      <p:sp>
        <p:nvSpPr>
          <p:cNvPr id="208" name="Google Shape;208;p17"/>
          <p:cNvSpPr/>
          <p:nvPr/>
        </p:nvSpPr>
        <p:spPr>
          <a:xfrm>
            <a:off x="4607897" y="2970821"/>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09" name="Google Shape;209;p17"/>
          <p:cNvSpPr/>
          <p:nvPr/>
        </p:nvSpPr>
        <p:spPr>
          <a:xfrm>
            <a:off x="4607897" y="3764337"/>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D</a:t>
            </a:r>
            <a:endParaRPr b="1" sz="700">
              <a:solidFill>
                <a:srgbClr val="FFFFFF"/>
              </a:solidFill>
              <a:latin typeface="Inter"/>
              <a:ea typeface="Inter"/>
              <a:cs typeface="Inter"/>
              <a:sym typeface="Inter"/>
            </a:endParaRPr>
          </a:p>
        </p:txBody>
      </p:sp>
      <p:sp>
        <p:nvSpPr>
          <p:cNvPr id="210" name="Google Shape;210;p17"/>
          <p:cNvSpPr txBox="1"/>
          <p:nvPr/>
        </p:nvSpPr>
        <p:spPr>
          <a:xfrm rot="-2826856">
            <a:off x="3350581" y="1960428"/>
            <a:ext cx="1316751" cy="377635"/>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Selected Criteria??</a:t>
            </a:r>
            <a:endParaRPr sz="900">
              <a:solidFill>
                <a:schemeClr val="lt1"/>
              </a:solidFill>
            </a:endParaRPr>
          </a:p>
        </p:txBody>
      </p:sp>
      <p:cxnSp>
        <p:nvCxnSpPr>
          <p:cNvPr id="211" name="Google Shape;211;p17"/>
          <p:cNvCxnSpPr>
            <a:stCxn id="205" idx="6"/>
            <a:endCxn id="206" idx="1"/>
          </p:cNvCxnSpPr>
          <p:nvPr/>
        </p:nvCxnSpPr>
        <p:spPr>
          <a:xfrm flipH="1" rot="10800000">
            <a:off x="3535727" y="1748998"/>
            <a:ext cx="1072200" cy="1105500"/>
          </a:xfrm>
          <a:prstGeom prst="straightConnector1">
            <a:avLst/>
          </a:prstGeom>
          <a:noFill/>
          <a:ln cap="flat" cmpd="sng" w="19050">
            <a:solidFill>
              <a:srgbClr val="DAE0E6"/>
            </a:solidFill>
            <a:prstDash val="dash"/>
            <a:round/>
            <a:headEnd len="med" w="med" type="none"/>
            <a:tailEnd len="med" w="med" type="triangle"/>
          </a:ln>
        </p:spPr>
      </p:cxnSp>
      <p:pic>
        <p:nvPicPr>
          <p:cNvPr id="212" name="Google Shape;212;p17"/>
          <p:cNvPicPr preferRelativeResize="0"/>
          <p:nvPr/>
        </p:nvPicPr>
        <p:blipFill>
          <a:blip r:embed="rId3">
            <a:alphaModFix amt="51000"/>
          </a:blip>
          <a:stretch>
            <a:fillRect/>
          </a:stretch>
        </p:blipFill>
        <p:spPr>
          <a:xfrm>
            <a:off x="4591075" y="1213650"/>
            <a:ext cx="952500" cy="3172225"/>
          </a:xfrm>
          <a:prstGeom prst="rect">
            <a:avLst/>
          </a:prstGeom>
          <a:noFill/>
          <a:ln>
            <a:noFill/>
          </a:ln>
        </p:spPr>
      </p:pic>
      <p:pic>
        <p:nvPicPr>
          <p:cNvPr id="213" name="Google Shape;213;p17"/>
          <p:cNvPicPr preferRelativeResize="0"/>
          <p:nvPr/>
        </p:nvPicPr>
        <p:blipFill>
          <a:blip r:embed="rId3">
            <a:alphaModFix amt="51000"/>
          </a:blip>
          <a:stretch>
            <a:fillRect/>
          </a:stretch>
        </p:blipFill>
        <p:spPr>
          <a:xfrm>
            <a:off x="2600061" y="2340250"/>
            <a:ext cx="952500" cy="1043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9" name="Google Shape;219;p18"/>
          <p:cNvSpPr txBox="1"/>
          <p:nvPr/>
        </p:nvSpPr>
        <p:spPr>
          <a:xfrm>
            <a:off x="264050" y="195800"/>
            <a:ext cx="84741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Ways in which </a:t>
            </a:r>
            <a:r>
              <a:rPr b="1" lang="en" sz="2400">
                <a:solidFill>
                  <a:schemeClr val="lt1"/>
                </a:solidFill>
                <a:latin typeface="Inter"/>
                <a:ea typeface="Inter"/>
                <a:cs typeface="Inter"/>
                <a:sym typeface="Inter"/>
              </a:rPr>
              <a:t>GroupChatManager Choose an Agent</a:t>
            </a:r>
            <a:endParaRPr b="1" sz="2400">
              <a:solidFill>
                <a:schemeClr val="lt1"/>
              </a:solidFill>
              <a:latin typeface="Inter"/>
              <a:ea typeface="Inter"/>
              <a:cs typeface="Inter"/>
              <a:sym typeface="Inter"/>
            </a:endParaRPr>
          </a:p>
        </p:txBody>
      </p:sp>
      <p:sp>
        <p:nvSpPr>
          <p:cNvPr id="220" name="Google Shape;220;p18"/>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Different Selection Criterias</a:t>
            </a:r>
            <a:endParaRPr sz="1500">
              <a:solidFill>
                <a:srgbClr val="FFFFFF"/>
              </a:solidFill>
              <a:latin typeface="Inter SemiBold"/>
              <a:ea typeface="Inter SemiBold"/>
              <a:cs typeface="Inter SemiBold"/>
              <a:sym typeface="Inter SemiBold"/>
            </a:endParaRPr>
          </a:p>
        </p:txBody>
      </p:sp>
      <p:cxnSp>
        <p:nvCxnSpPr>
          <p:cNvPr id="221" name="Google Shape;221;p18"/>
          <p:cNvCxnSpPr>
            <a:stCxn id="220"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222" name="Google Shape;222;p18"/>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223" name="Google Shape;223;p18"/>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224" name="Google Shape;224;p18"/>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Round Robin</a:t>
            </a:r>
            <a:endParaRPr sz="1100">
              <a:solidFill>
                <a:srgbClr val="FFFFFF"/>
              </a:solidFill>
              <a:latin typeface="Inter Light"/>
              <a:ea typeface="Inter Light"/>
              <a:cs typeface="Inter Light"/>
              <a:sym typeface="Inter Light"/>
            </a:endParaRPr>
          </a:p>
        </p:txBody>
      </p:sp>
      <p:cxnSp>
        <p:nvCxnSpPr>
          <p:cNvPr id="225" name="Google Shape;225;p18"/>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226" name="Google Shape;226;p18"/>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Random</a:t>
            </a:r>
            <a:endParaRPr sz="1100">
              <a:solidFill>
                <a:srgbClr val="FFFFFF"/>
              </a:solidFill>
              <a:latin typeface="Inter Light"/>
              <a:ea typeface="Inter Light"/>
              <a:cs typeface="Inter Light"/>
              <a:sym typeface="Inter Light"/>
            </a:endParaRPr>
          </a:p>
        </p:txBody>
      </p:sp>
      <p:sp>
        <p:nvSpPr>
          <p:cNvPr id="227" name="Google Shape;227;p18"/>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Manual</a:t>
            </a:r>
            <a:endParaRPr sz="1100">
              <a:solidFill>
                <a:srgbClr val="FFFFFF"/>
              </a:solidFill>
              <a:latin typeface="Inter Light"/>
              <a:ea typeface="Inter Light"/>
              <a:cs typeface="Inter Light"/>
              <a:sym typeface="Inter Light"/>
            </a:endParaRPr>
          </a:p>
        </p:txBody>
      </p:sp>
      <p:sp>
        <p:nvSpPr>
          <p:cNvPr id="228" name="Google Shape;228;p18"/>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Auto</a:t>
            </a:r>
            <a:endParaRPr sz="1000">
              <a:solidFill>
                <a:srgbClr val="FFFFFF"/>
              </a:solidFill>
              <a:latin typeface="Inter Light"/>
              <a:ea typeface="Inter Light"/>
              <a:cs typeface="Inter Light"/>
              <a:sym typeface="Inter Light"/>
            </a:endParaRPr>
          </a:p>
        </p:txBody>
      </p:sp>
      <p:cxnSp>
        <p:nvCxnSpPr>
          <p:cNvPr id="229" name="Google Shape;229;p18"/>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230" name="Google Shape;230;p18"/>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6" name="Google Shape;236;p19"/>
          <p:cNvSpPr txBox="1"/>
          <p:nvPr/>
        </p:nvSpPr>
        <p:spPr>
          <a:xfrm>
            <a:off x="264050" y="195800"/>
            <a:ext cx="84741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Ways in which GroupChatManager Choose an Agent</a:t>
            </a:r>
            <a:endParaRPr b="1" sz="2400">
              <a:solidFill>
                <a:schemeClr val="lt1"/>
              </a:solidFill>
              <a:latin typeface="Inter"/>
              <a:ea typeface="Inter"/>
              <a:cs typeface="Inter"/>
              <a:sym typeface="Inter"/>
            </a:endParaRPr>
          </a:p>
        </p:txBody>
      </p:sp>
      <p:sp>
        <p:nvSpPr>
          <p:cNvPr id="237" name="Google Shape;237;p19"/>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500">
                <a:solidFill>
                  <a:schemeClr val="lt1"/>
                </a:solidFill>
                <a:latin typeface="Inter SemiBold"/>
                <a:ea typeface="Inter SemiBold"/>
                <a:cs typeface="Inter SemiBold"/>
                <a:sym typeface="Inter SemiBold"/>
              </a:rPr>
              <a:t>Different Selection Criterias</a:t>
            </a:r>
            <a:endParaRPr sz="1500">
              <a:solidFill>
                <a:srgbClr val="FFFFFF"/>
              </a:solidFill>
              <a:latin typeface="Inter SemiBold"/>
              <a:ea typeface="Inter SemiBold"/>
              <a:cs typeface="Inter SemiBold"/>
              <a:sym typeface="Inter SemiBold"/>
            </a:endParaRPr>
          </a:p>
        </p:txBody>
      </p:sp>
      <p:cxnSp>
        <p:nvCxnSpPr>
          <p:cNvPr id="238" name="Google Shape;238;p19"/>
          <p:cNvCxnSpPr>
            <a:stCxn id="237"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239" name="Google Shape;239;p19"/>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240" name="Google Shape;240;p19"/>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241" name="Google Shape;241;p19"/>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Round Robin</a:t>
            </a:r>
            <a:endParaRPr sz="1100">
              <a:solidFill>
                <a:srgbClr val="FFFFFF"/>
              </a:solidFill>
              <a:latin typeface="Inter Light"/>
              <a:ea typeface="Inter Light"/>
              <a:cs typeface="Inter Light"/>
              <a:sym typeface="Inter Light"/>
            </a:endParaRPr>
          </a:p>
        </p:txBody>
      </p:sp>
      <p:cxnSp>
        <p:nvCxnSpPr>
          <p:cNvPr id="242" name="Google Shape;242;p19"/>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243" name="Google Shape;243;p19"/>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Random</a:t>
            </a:r>
            <a:endParaRPr sz="1100">
              <a:solidFill>
                <a:srgbClr val="FFFFFF"/>
              </a:solidFill>
              <a:latin typeface="Inter Light"/>
              <a:ea typeface="Inter Light"/>
              <a:cs typeface="Inter Light"/>
              <a:sym typeface="Inter Light"/>
            </a:endParaRPr>
          </a:p>
        </p:txBody>
      </p:sp>
      <p:sp>
        <p:nvSpPr>
          <p:cNvPr id="244" name="Google Shape;244;p19"/>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Manual</a:t>
            </a:r>
            <a:endParaRPr sz="1100">
              <a:solidFill>
                <a:srgbClr val="FFFFFF"/>
              </a:solidFill>
              <a:latin typeface="Inter Light"/>
              <a:ea typeface="Inter Light"/>
              <a:cs typeface="Inter Light"/>
              <a:sym typeface="Inter Light"/>
            </a:endParaRPr>
          </a:p>
        </p:txBody>
      </p:sp>
      <p:sp>
        <p:nvSpPr>
          <p:cNvPr id="245" name="Google Shape;245;p19"/>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Auto</a:t>
            </a:r>
            <a:endParaRPr sz="1000">
              <a:solidFill>
                <a:srgbClr val="FFFFFF"/>
              </a:solidFill>
              <a:latin typeface="Inter Light"/>
              <a:ea typeface="Inter Light"/>
              <a:cs typeface="Inter Light"/>
              <a:sym typeface="Inter Light"/>
            </a:endParaRPr>
          </a:p>
        </p:txBody>
      </p:sp>
      <p:cxnSp>
        <p:nvCxnSpPr>
          <p:cNvPr id="246" name="Google Shape;246;p19"/>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247" name="Google Shape;247;p19"/>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248" name="Google Shape;248;p19"/>
          <p:cNvSpPr txBox="1"/>
          <p:nvPr/>
        </p:nvSpPr>
        <p:spPr>
          <a:xfrm>
            <a:off x="816550" y="3742650"/>
            <a:ext cx="14901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Order </a:t>
            </a:r>
            <a:r>
              <a:rPr lang="en" sz="1200">
                <a:solidFill>
                  <a:schemeClr val="lt1"/>
                </a:solidFill>
                <a:latin typeface="Inter"/>
                <a:ea typeface="Inter"/>
                <a:cs typeface="Inter"/>
                <a:sym typeface="Inter"/>
              </a:rPr>
              <a:t>predetermined</a:t>
            </a:r>
            <a:r>
              <a:rPr lang="en" sz="1200">
                <a:solidFill>
                  <a:schemeClr val="lt1"/>
                </a:solidFill>
                <a:latin typeface="Inter"/>
                <a:ea typeface="Inter"/>
                <a:cs typeface="Inter"/>
                <a:sym typeface="Inter"/>
              </a:rPr>
              <a:t> by you</a:t>
            </a:r>
            <a:endParaRPr sz="1200">
              <a:solidFill>
                <a:schemeClr val="lt1"/>
              </a:solidFill>
              <a:latin typeface="Inter"/>
              <a:ea typeface="Inter"/>
              <a:cs typeface="Inter"/>
              <a:sym typeface="Int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4" name="Google Shape;254;p20"/>
          <p:cNvSpPr txBox="1"/>
          <p:nvPr/>
        </p:nvSpPr>
        <p:spPr>
          <a:xfrm>
            <a:off x="264050" y="195800"/>
            <a:ext cx="84741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Ways in which GroupChatManager Choose an Agent</a:t>
            </a:r>
            <a:endParaRPr b="1" sz="2400">
              <a:solidFill>
                <a:schemeClr val="lt1"/>
              </a:solidFill>
              <a:latin typeface="Inter"/>
              <a:ea typeface="Inter"/>
              <a:cs typeface="Inter"/>
              <a:sym typeface="Inter"/>
            </a:endParaRPr>
          </a:p>
        </p:txBody>
      </p:sp>
      <p:sp>
        <p:nvSpPr>
          <p:cNvPr id="255" name="Google Shape;255;p20"/>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500">
                <a:solidFill>
                  <a:schemeClr val="lt1"/>
                </a:solidFill>
                <a:latin typeface="Inter SemiBold"/>
                <a:ea typeface="Inter SemiBold"/>
                <a:cs typeface="Inter SemiBold"/>
                <a:sym typeface="Inter SemiBold"/>
              </a:rPr>
              <a:t>Different Selection Criterias</a:t>
            </a:r>
            <a:endParaRPr sz="1500">
              <a:solidFill>
                <a:srgbClr val="FFFFFF"/>
              </a:solidFill>
              <a:latin typeface="Inter SemiBold"/>
              <a:ea typeface="Inter SemiBold"/>
              <a:cs typeface="Inter SemiBold"/>
              <a:sym typeface="Inter SemiBold"/>
            </a:endParaRPr>
          </a:p>
        </p:txBody>
      </p:sp>
      <p:cxnSp>
        <p:nvCxnSpPr>
          <p:cNvPr id="256" name="Google Shape;256;p20"/>
          <p:cNvCxnSpPr>
            <a:stCxn id="255"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257" name="Google Shape;257;p20"/>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258" name="Google Shape;258;p20"/>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259" name="Google Shape;259;p20"/>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Round Robin</a:t>
            </a:r>
            <a:endParaRPr sz="1100">
              <a:solidFill>
                <a:srgbClr val="FFFFFF"/>
              </a:solidFill>
              <a:latin typeface="Inter Light"/>
              <a:ea typeface="Inter Light"/>
              <a:cs typeface="Inter Light"/>
              <a:sym typeface="Inter Light"/>
            </a:endParaRPr>
          </a:p>
        </p:txBody>
      </p:sp>
      <p:cxnSp>
        <p:nvCxnSpPr>
          <p:cNvPr id="260" name="Google Shape;260;p20"/>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261" name="Google Shape;261;p20"/>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Random</a:t>
            </a:r>
            <a:endParaRPr sz="1100">
              <a:solidFill>
                <a:srgbClr val="FFFFFF"/>
              </a:solidFill>
              <a:latin typeface="Inter Light"/>
              <a:ea typeface="Inter Light"/>
              <a:cs typeface="Inter Light"/>
              <a:sym typeface="Inter Light"/>
            </a:endParaRPr>
          </a:p>
        </p:txBody>
      </p:sp>
      <p:sp>
        <p:nvSpPr>
          <p:cNvPr id="262" name="Google Shape;262;p20"/>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Manual</a:t>
            </a:r>
            <a:endParaRPr sz="1100">
              <a:solidFill>
                <a:srgbClr val="FFFFFF"/>
              </a:solidFill>
              <a:latin typeface="Inter Light"/>
              <a:ea typeface="Inter Light"/>
              <a:cs typeface="Inter Light"/>
              <a:sym typeface="Inter Light"/>
            </a:endParaRPr>
          </a:p>
        </p:txBody>
      </p:sp>
      <p:sp>
        <p:nvSpPr>
          <p:cNvPr id="263" name="Google Shape;263;p20"/>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Auto</a:t>
            </a:r>
            <a:endParaRPr sz="1000">
              <a:solidFill>
                <a:srgbClr val="FFFFFF"/>
              </a:solidFill>
              <a:latin typeface="Inter Light"/>
              <a:ea typeface="Inter Light"/>
              <a:cs typeface="Inter Light"/>
              <a:sym typeface="Inter Light"/>
            </a:endParaRPr>
          </a:p>
        </p:txBody>
      </p:sp>
      <p:cxnSp>
        <p:nvCxnSpPr>
          <p:cNvPr id="264" name="Google Shape;264;p20"/>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265" name="Google Shape;265;p20"/>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266" name="Google Shape;266;p20"/>
          <p:cNvSpPr txBox="1"/>
          <p:nvPr/>
        </p:nvSpPr>
        <p:spPr>
          <a:xfrm>
            <a:off x="2824650" y="3776325"/>
            <a:ext cx="14901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Randomly select agents</a:t>
            </a:r>
            <a:endParaRPr sz="1200">
              <a:solidFill>
                <a:schemeClr val="lt1"/>
              </a:solidFill>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1"/>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2" name="Google Shape;272;p21"/>
          <p:cNvSpPr txBox="1"/>
          <p:nvPr/>
        </p:nvSpPr>
        <p:spPr>
          <a:xfrm>
            <a:off x="264050" y="195800"/>
            <a:ext cx="84741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Ways in which GroupChatManager Choose an Agent</a:t>
            </a:r>
            <a:endParaRPr b="1" sz="2400">
              <a:solidFill>
                <a:schemeClr val="lt1"/>
              </a:solidFill>
              <a:latin typeface="Inter"/>
              <a:ea typeface="Inter"/>
              <a:cs typeface="Inter"/>
              <a:sym typeface="Inter"/>
            </a:endParaRPr>
          </a:p>
        </p:txBody>
      </p:sp>
      <p:sp>
        <p:nvSpPr>
          <p:cNvPr id="273" name="Google Shape;273;p21"/>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500">
                <a:solidFill>
                  <a:schemeClr val="lt1"/>
                </a:solidFill>
                <a:latin typeface="Inter SemiBold"/>
                <a:ea typeface="Inter SemiBold"/>
                <a:cs typeface="Inter SemiBold"/>
                <a:sym typeface="Inter SemiBold"/>
              </a:rPr>
              <a:t>Different Selection Criterias</a:t>
            </a:r>
            <a:endParaRPr sz="1500">
              <a:solidFill>
                <a:srgbClr val="FFFFFF"/>
              </a:solidFill>
              <a:latin typeface="Inter SemiBold"/>
              <a:ea typeface="Inter SemiBold"/>
              <a:cs typeface="Inter SemiBold"/>
              <a:sym typeface="Inter SemiBold"/>
            </a:endParaRPr>
          </a:p>
        </p:txBody>
      </p:sp>
      <p:cxnSp>
        <p:nvCxnSpPr>
          <p:cNvPr id="274" name="Google Shape;274;p21"/>
          <p:cNvCxnSpPr>
            <a:stCxn id="273"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275" name="Google Shape;275;p21"/>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276" name="Google Shape;276;p21"/>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277" name="Google Shape;277;p21"/>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Round Robin</a:t>
            </a:r>
            <a:endParaRPr sz="1100">
              <a:solidFill>
                <a:srgbClr val="FFFFFF"/>
              </a:solidFill>
              <a:latin typeface="Inter Light"/>
              <a:ea typeface="Inter Light"/>
              <a:cs typeface="Inter Light"/>
              <a:sym typeface="Inter Light"/>
            </a:endParaRPr>
          </a:p>
        </p:txBody>
      </p:sp>
      <p:cxnSp>
        <p:nvCxnSpPr>
          <p:cNvPr id="278" name="Google Shape;278;p21"/>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279" name="Google Shape;279;p21"/>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Random</a:t>
            </a:r>
            <a:endParaRPr sz="1100">
              <a:solidFill>
                <a:srgbClr val="FFFFFF"/>
              </a:solidFill>
              <a:latin typeface="Inter Light"/>
              <a:ea typeface="Inter Light"/>
              <a:cs typeface="Inter Light"/>
              <a:sym typeface="Inter Light"/>
            </a:endParaRPr>
          </a:p>
        </p:txBody>
      </p:sp>
      <p:sp>
        <p:nvSpPr>
          <p:cNvPr id="280" name="Google Shape;280;p21"/>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Manual</a:t>
            </a:r>
            <a:endParaRPr sz="1100">
              <a:solidFill>
                <a:srgbClr val="FFFFFF"/>
              </a:solidFill>
              <a:latin typeface="Inter Light"/>
              <a:ea typeface="Inter Light"/>
              <a:cs typeface="Inter Light"/>
              <a:sym typeface="Inter Light"/>
            </a:endParaRPr>
          </a:p>
        </p:txBody>
      </p:sp>
      <p:sp>
        <p:nvSpPr>
          <p:cNvPr id="281" name="Google Shape;281;p21"/>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Auto</a:t>
            </a:r>
            <a:endParaRPr sz="1000">
              <a:solidFill>
                <a:srgbClr val="FFFFFF"/>
              </a:solidFill>
              <a:latin typeface="Inter Light"/>
              <a:ea typeface="Inter Light"/>
              <a:cs typeface="Inter Light"/>
              <a:sym typeface="Inter Light"/>
            </a:endParaRPr>
          </a:p>
        </p:txBody>
      </p:sp>
      <p:cxnSp>
        <p:nvCxnSpPr>
          <p:cNvPr id="282" name="Google Shape;282;p21"/>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283" name="Google Shape;283;p21"/>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284" name="Google Shape;284;p21"/>
          <p:cNvSpPr txBox="1"/>
          <p:nvPr/>
        </p:nvSpPr>
        <p:spPr>
          <a:xfrm>
            <a:off x="4803625" y="3735200"/>
            <a:ext cx="14901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Human input decides the next agent</a:t>
            </a:r>
            <a:endParaRPr sz="1200">
              <a:solidFill>
                <a:schemeClr val="lt1"/>
              </a:solidFill>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0" name="Google Shape;290;p22"/>
          <p:cNvSpPr txBox="1"/>
          <p:nvPr/>
        </p:nvSpPr>
        <p:spPr>
          <a:xfrm>
            <a:off x="264050" y="195800"/>
            <a:ext cx="84741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Ways in which GroupChatManager Choose an Agent</a:t>
            </a:r>
            <a:endParaRPr b="1" sz="2400">
              <a:solidFill>
                <a:schemeClr val="lt1"/>
              </a:solidFill>
              <a:latin typeface="Inter"/>
              <a:ea typeface="Inter"/>
              <a:cs typeface="Inter"/>
              <a:sym typeface="Inter"/>
            </a:endParaRPr>
          </a:p>
        </p:txBody>
      </p:sp>
      <p:sp>
        <p:nvSpPr>
          <p:cNvPr id="291" name="Google Shape;291;p22"/>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Inter SemiBold"/>
                <a:ea typeface="Inter SemiBold"/>
                <a:cs typeface="Inter SemiBold"/>
                <a:sym typeface="Inter SemiBold"/>
              </a:rPr>
              <a:t>Different Selection Criterias</a:t>
            </a:r>
            <a:endParaRPr sz="1500">
              <a:solidFill>
                <a:srgbClr val="FFFFFF"/>
              </a:solidFill>
              <a:latin typeface="Inter SemiBold"/>
              <a:ea typeface="Inter SemiBold"/>
              <a:cs typeface="Inter SemiBold"/>
              <a:sym typeface="Inter SemiBold"/>
            </a:endParaRPr>
          </a:p>
        </p:txBody>
      </p:sp>
      <p:cxnSp>
        <p:nvCxnSpPr>
          <p:cNvPr id="292" name="Google Shape;292;p22"/>
          <p:cNvCxnSpPr>
            <a:stCxn id="291"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293" name="Google Shape;293;p22"/>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294" name="Google Shape;294;p22"/>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295" name="Google Shape;295;p22"/>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Round Robin</a:t>
            </a:r>
            <a:endParaRPr sz="1100">
              <a:solidFill>
                <a:srgbClr val="FFFFFF"/>
              </a:solidFill>
              <a:latin typeface="Inter Light"/>
              <a:ea typeface="Inter Light"/>
              <a:cs typeface="Inter Light"/>
              <a:sym typeface="Inter Light"/>
            </a:endParaRPr>
          </a:p>
        </p:txBody>
      </p:sp>
      <p:cxnSp>
        <p:nvCxnSpPr>
          <p:cNvPr id="296" name="Google Shape;296;p22"/>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297" name="Google Shape;297;p22"/>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Random</a:t>
            </a:r>
            <a:endParaRPr sz="1100">
              <a:solidFill>
                <a:srgbClr val="FFFFFF"/>
              </a:solidFill>
              <a:latin typeface="Inter Light"/>
              <a:ea typeface="Inter Light"/>
              <a:cs typeface="Inter Light"/>
              <a:sym typeface="Inter Light"/>
            </a:endParaRPr>
          </a:p>
        </p:txBody>
      </p:sp>
      <p:sp>
        <p:nvSpPr>
          <p:cNvPr id="298" name="Google Shape;298;p22"/>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Manual</a:t>
            </a:r>
            <a:endParaRPr sz="1100">
              <a:solidFill>
                <a:srgbClr val="FFFFFF"/>
              </a:solidFill>
              <a:latin typeface="Inter Light"/>
              <a:ea typeface="Inter Light"/>
              <a:cs typeface="Inter Light"/>
              <a:sym typeface="Inter Light"/>
            </a:endParaRPr>
          </a:p>
        </p:txBody>
      </p:sp>
      <p:sp>
        <p:nvSpPr>
          <p:cNvPr id="299" name="Google Shape;299;p22"/>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Auto</a:t>
            </a:r>
            <a:endParaRPr sz="1000">
              <a:solidFill>
                <a:srgbClr val="FFFFFF"/>
              </a:solidFill>
              <a:latin typeface="Inter Light"/>
              <a:ea typeface="Inter Light"/>
              <a:cs typeface="Inter Light"/>
              <a:sym typeface="Inter Light"/>
            </a:endParaRPr>
          </a:p>
        </p:txBody>
      </p:sp>
      <p:cxnSp>
        <p:nvCxnSpPr>
          <p:cNvPr id="300" name="Google Shape;300;p22"/>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301" name="Google Shape;301;p22"/>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302" name="Google Shape;302;p22"/>
          <p:cNvSpPr txBox="1"/>
          <p:nvPr/>
        </p:nvSpPr>
        <p:spPr>
          <a:xfrm>
            <a:off x="6782600" y="3735200"/>
            <a:ext cx="14901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GCM uses LLM to </a:t>
            </a:r>
            <a:r>
              <a:rPr lang="en" sz="1200">
                <a:solidFill>
                  <a:schemeClr val="lt1"/>
                </a:solidFill>
                <a:latin typeface="Inter"/>
                <a:ea typeface="Inter"/>
                <a:cs typeface="Inter"/>
                <a:sym typeface="Inter"/>
              </a:rPr>
              <a:t>choose</a:t>
            </a:r>
            <a:r>
              <a:rPr lang="en" sz="1200">
                <a:solidFill>
                  <a:schemeClr val="lt1"/>
                </a:solidFill>
                <a:latin typeface="Inter"/>
                <a:ea typeface="Inter"/>
                <a:cs typeface="Inter"/>
                <a:sym typeface="Inter"/>
              </a:rPr>
              <a:t> next agent</a:t>
            </a:r>
            <a:endParaRPr sz="1200">
              <a:solidFill>
                <a:schemeClr val="lt1"/>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 name="Shape 24"/>
        <p:cNvGrpSpPr/>
        <p:nvPr/>
      </p:nvGrpSpPr>
      <p:grpSpPr>
        <a:xfrm>
          <a:off x="0" y="0"/>
          <a:ext cx="0" cy="0"/>
          <a:chOff x="0" y="0"/>
          <a:chExt cx="0" cy="0"/>
        </a:xfrm>
      </p:grpSpPr>
      <p:sp>
        <p:nvSpPr>
          <p:cNvPr id="25" name="Google Shape;25;p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6" name="Google Shape;26;p5"/>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7" name="Google Shape;27;p5"/>
          <p:cNvPicPr preferRelativeResize="0"/>
          <p:nvPr/>
        </p:nvPicPr>
        <p:blipFill>
          <a:blip r:embed="rId3">
            <a:alphaModFix/>
          </a:blip>
          <a:stretch>
            <a:fillRect/>
          </a:stretch>
        </p:blipFill>
        <p:spPr>
          <a:xfrm>
            <a:off x="0" y="0"/>
            <a:ext cx="9144000" cy="5143500"/>
          </a:xfrm>
          <a:prstGeom prst="rect">
            <a:avLst/>
          </a:prstGeom>
          <a:noFill/>
          <a:ln>
            <a:noFill/>
          </a:ln>
        </p:spPr>
      </p:pic>
      <p:sp>
        <p:nvSpPr>
          <p:cNvPr id="28" name="Google Shape;28;p5"/>
          <p:cNvSpPr txBox="1"/>
          <p:nvPr/>
        </p:nvSpPr>
        <p:spPr>
          <a:xfrm>
            <a:off x="311700" y="2200550"/>
            <a:ext cx="585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Inter"/>
                <a:ea typeface="Inter"/>
                <a:cs typeface="Inter"/>
                <a:sym typeface="Inter"/>
              </a:rPr>
              <a:t>Multimodality in AG2 </a:t>
            </a:r>
            <a:r>
              <a:rPr lang="en" sz="2500">
                <a:solidFill>
                  <a:schemeClr val="lt1"/>
                </a:solidFill>
                <a:latin typeface="Inter"/>
                <a:ea typeface="Inter"/>
                <a:cs typeface="Inter"/>
                <a:sym typeface="Inter"/>
              </a:rPr>
              <a:t>: Hands On</a:t>
            </a:r>
            <a:endParaRPr sz="2500">
              <a:solidFill>
                <a:schemeClr val="lt1"/>
              </a:solidFill>
              <a:latin typeface="Inter"/>
              <a:ea typeface="Inter"/>
              <a:cs typeface="Inter"/>
              <a:sym typeface="Inter"/>
            </a:endParaRPr>
          </a:p>
        </p:txBody>
      </p:sp>
      <p:sp>
        <p:nvSpPr>
          <p:cNvPr id="29" name="Google Shape;29;p5"/>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Abhiraj Suresh</a:t>
            </a:r>
            <a:endParaRPr sz="1800">
              <a:solidFill>
                <a:schemeClr val="lt1"/>
              </a:solidFill>
            </a:endParaRPr>
          </a:p>
          <a:p>
            <a:pPr indent="0" lvl="0" marL="0" rtl="0" algn="l">
              <a:spcBef>
                <a:spcPts val="0"/>
              </a:spcBef>
              <a:spcAft>
                <a:spcPts val="0"/>
              </a:spcAft>
              <a:buNone/>
            </a:pPr>
            <a:r>
              <a:rPr lang="en" sz="1500">
                <a:solidFill>
                  <a:schemeClr val="lt1"/>
                </a:solidFill>
              </a:rPr>
              <a:t>Manager - Instructional Design</a:t>
            </a:r>
            <a:r>
              <a:rPr lang="en" sz="1500">
                <a:solidFill>
                  <a:schemeClr val="lt1"/>
                </a:solidFill>
              </a:rPr>
              <a:t>, Analytics Vidhya</a:t>
            </a:r>
            <a:endParaRPr sz="15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8" name="Google Shape;308;p23"/>
          <p:cNvSpPr txBox="1"/>
          <p:nvPr/>
        </p:nvSpPr>
        <p:spPr>
          <a:xfrm>
            <a:off x="264050" y="195800"/>
            <a:ext cx="84741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Customer Support Teams</a:t>
            </a:r>
            <a:endParaRPr b="1" sz="2400">
              <a:solidFill>
                <a:schemeClr val="lt1"/>
              </a:solidFill>
              <a:latin typeface="Inter"/>
              <a:ea typeface="Inter"/>
              <a:cs typeface="Inter"/>
              <a:sym typeface="Inter"/>
            </a:endParaRPr>
          </a:p>
        </p:txBody>
      </p:sp>
      <p:sp>
        <p:nvSpPr>
          <p:cNvPr id="309" name="Google Shape;309;p23"/>
          <p:cNvSpPr/>
          <p:nvPr/>
        </p:nvSpPr>
        <p:spPr>
          <a:xfrm>
            <a:off x="3951227" y="19037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Inquiry Bot</a:t>
            </a:r>
            <a:endParaRPr b="1" sz="900">
              <a:solidFill>
                <a:srgbClr val="FFFFFF"/>
              </a:solidFill>
              <a:latin typeface="Inter"/>
              <a:ea typeface="Inter"/>
              <a:cs typeface="Inter"/>
              <a:sym typeface="Inter"/>
            </a:endParaRPr>
          </a:p>
        </p:txBody>
      </p:sp>
      <p:sp>
        <p:nvSpPr>
          <p:cNvPr id="310" name="Google Shape;310;p23"/>
          <p:cNvSpPr/>
          <p:nvPr/>
        </p:nvSpPr>
        <p:spPr>
          <a:xfrm>
            <a:off x="5903304" y="933600"/>
            <a:ext cx="15828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Order Tracking Agent</a:t>
            </a:r>
            <a:endParaRPr b="1" sz="900">
              <a:solidFill>
                <a:srgbClr val="FFFFFF"/>
              </a:solidFill>
              <a:latin typeface="Inter"/>
              <a:ea typeface="Inter"/>
              <a:cs typeface="Inter"/>
              <a:sym typeface="Inter"/>
            </a:endParaRPr>
          </a:p>
        </p:txBody>
      </p:sp>
      <p:sp>
        <p:nvSpPr>
          <p:cNvPr id="311" name="Google Shape;311;p23"/>
          <p:cNvSpPr/>
          <p:nvPr/>
        </p:nvSpPr>
        <p:spPr>
          <a:xfrm>
            <a:off x="5903304" y="1650913"/>
            <a:ext cx="1582800" cy="5640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Refund </a:t>
            </a:r>
            <a:r>
              <a:rPr b="1" lang="en" sz="900">
                <a:solidFill>
                  <a:srgbClr val="FFFFFF"/>
                </a:solidFill>
                <a:latin typeface="Inter"/>
                <a:ea typeface="Inter"/>
                <a:cs typeface="Inter"/>
                <a:sym typeface="Inter"/>
              </a:rPr>
              <a:t>Agent</a:t>
            </a:r>
            <a:endParaRPr b="1" sz="700">
              <a:solidFill>
                <a:srgbClr val="FFFFFF"/>
              </a:solidFill>
              <a:latin typeface="Inter"/>
              <a:ea typeface="Inter"/>
              <a:cs typeface="Inter"/>
              <a:sym typeface="Inter"/>
            </a:endParaRPr>
          </a:p>
        </p:txBody>
      </p:sp>
      <p:sp>
        <p:nvSpPr>
          <p:cNvPr id="312" name="Google Shape;312;p23"/>
          <p:cNvSpPr/>
          <p:nvPr/>
        </p:nvSpPr>
        <p:spPr>
          <a:xfrm>
            <a:off x="5903310" y="2437419"/>
            <a:ext cx="15828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Troubleshooting</a:t>
            </a:r>
            <a:r>
              <a:rPr b="1" lang="en" sz="900">
                <a:solidFill>
                  <a:srgbClr val="FFFFFF"/>
                </a:solidFill>
                <a:latin typeface="Inter"/>
                <a:ea typeface="Inter"/>
                <a:cs typeface="Inter"/>
                <a:sym typeface="Inter"/>
              </a:rPr>
              <a:t> Agent</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313" name="Google Shape;313;p23"/>
          <p:cNvSpPr/>
          <p:nvPr/>
        </p:nvSpPr>
        <p:spPr>
          <a:xfrm>
            <a:off x="5903304" y="3230928"/>
            <a:ext cx="15828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Human Customer Support</a:t>
            </a:r>
            <a:endParaRPr b="1" sz="700">
              <a:solidFill>
                <a:srgbClr val="FFFFFF"/>
              </a:solidFill>
              <a:latin typeface="Inter"/>
              <a:ea typeface="Inter"/>
              <a:cs typeface="Inter"/>
              <a:sym typeface="Inter"/>
            </a:endParaRPr>
          </a:p>
        </p:txBody>
      </p:sp>
      <p:cxnSp>
        <p:nvCxnSpPr>
          <p:cNvPr id="314" name="Google Shape;314;p23"/>
          <p:cNvCxnSpPr>
            <a:stCxn id="309" idx="6"/>
            <a:endCxn id="311" idx="1"/>
          </p:cNvCxnSpPr>
          <p:nvPr/>
        </p:nvCxnSpPr>
        <p:spPr>
          <a:xfrm flipH="1" rot="10800000">
            <a:off x="4831127" y="1932898"/>
            <a:ext cx="1072200" cy="388200"/>
          </a:xfrm>
          <a:prstGeom prst="straightConnector1">
            <a:avLst/>
          </a:prstGeom>
          <a:noFill/>
          <a:ln cap="flat" cmpd="sng" w="19050">
            <a:solidFill>
              <a:srgbClr val="DAE0E6"/>
            </a:solidFill>
            <a:prstDash val="dash"/>
            <a:round/>
            <a:headEnd len="med" w="med" type="none"/>
            <a:tailEnd len="med" w="med" type="triangle"/>
          </a:ln>
        </p:spPr>
      </p:cxnSp>
      <p:sp>
        <p:nvSpPr>
          <p:cNvPr id="315" name="Google Shape;315;p23"/>
          <p:cNvSpPr/>
          <p:nvPr/>
        </p:nvSpPr>
        <p:spPr>
          <a:xfrm>
            <a:off x="1649826" y="915775"/>
            <a:ext cx="1582800" cy="6105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rgbClr val="FFFFFF"/>
              </a:solidFill>
              <a:latin typeface="Inter"/>
              <a:ea typeface="Inter"/>
              <a:cs typeface="Inter"/>
              <a:sym typeface="Inter"/>
            </a:endParaRPr>
          </a:p>
          <a:p>
            <a:pPr indent="0" lvl="0" marL="0" rtl="0" algn="ctr">
              <a:spcBef>
                <a:spcPts val="0"/>
              </a:spcBef>
              <a:spcAft>
                <a:spcPts val="0"/>
              </a:spcAft>
              <a:buNone/>
            </a:pPr>
            <a:r>
              <a:rPr b="1" lang="en" sz="1200">
                <a:solidFill>
                  <a:srgbClr val="FFFFFF"/>
                </a:solidFill>
                <a:latin typeface="Inter"/>
                <a:ea typeface="Inter"/>
                <a:cs typeface="Inter"/>
                <a:sym typeface="Inter"/>
              </a:rPr>
              <a:t> User</a:t>
            </a:r>
            <a:endParaRPr b="1" sz="1200">
              <a:solidFill>
                <a:srgbClr val="FFFFFF"/>
              </a:solidFill>
              <a:latin typeface="Inter"/>
              <a:ea typeface="Inter"/>
              <a:cs typeface="Inter"/>
              <a:sym typeface="Inter"/>
            </a:endParaRPr>
          </a:p>
          <a:p>
            <a:pPr indent="0" lvl="0" marL="0" rtl="0" algn="l">
              <a:spcBef>
                <a:spcPts val="0"/>
              </a:spcBef>
              <a:spcAft>
                <a:spcPts val="0"/>
              </a:spcAft>
              <a:buNone/>
            </a:pPr>
            <a:r>
              <a:t/>
            </a:r>
            <a:endParaRPr b="1" sz="1200">
              <a:solidFill>
                <a:srgbClr val="FFFFFF"/>
              </a:solidFill>
              <a:latin typeface="Inter"/>
              <a:ea typeface="Inter"/>
              <a:cs typeface="Inter"/>
              <a:sym typeface="Inter"/>
            </a:endParaRPr>
          </a:p>
        </p:txBody>
      </p:sp>
      <p:sp>
        <p:nvSpPr>
          <p:cNvPr id="316" name="Google Shape;316;p23"/>
          <p:cNvSpPr/>
          <p:nvPr/>
        </p:nvSpPr>
        <p:spPr>
          <a:xfrm>
            <a:off x="1649826" y="1930499"/>
            <a:ext cx="1582800" cy="6105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Inter"/>
                <a:ea typeface="Inter"/>
                <a:cs typeface="Inter"/>
                <a:sym typeface="Inter"/>
              </a:rPr>
              <a:t>UserProxyAgent</a:t>
            </a:r>
            <a:endParaRPr b="1" sz="1200">
              <a:solidFill>
                <a:srgbClr val="FFFFFF"/>
              </a:solidFill>
              <a:latin typeface="Inter"/>
              <a:ea typeface="Inter"/>
              <a:cs typeface="Inter"/>
              <a:sym typeface="Inter"/>
            </a:endParaRPr>
          </a:p>
        </p:txBody>
      </p:sp>
      <p:cxnSp>
        <p:nvCxnSpPr>
          <p:cNvPr id="317" name="Google Shape;317;p23"/>
          <p:cNvCxnSpPr>
            <a:stCxn id="316" idx="3"/>
          </p:cNvCxnSpPr>
          <p:nvPr/>
        </p:nvCxnSpPr>
        <p:spPr>
          <a:xfrm>
            <a:off x="3232626" y="2235749"/>
            <a:ext cx="715500" cy="0"/>
          </a:xfrm>
          <a:prstGeom prst="straightConnector1">
            <a:avLst/>
          </a:prstGeom>
          <a:noFill/>
          <a:ln cap="flat" cmpd="sng" w="19050">
            <a:solidFill>
              <a:srgbClr val="DAE0E6"/>
            </a:solidFill>
            <a:prstDash val="solid"/>
            <a:round/>
            <a:headEnd len="med" w="med" type="none"/>
            <a:tailEnd len="med" w="med" type="triangle"/>
          </a:ln>
        </p:spPr>
      </p:cxnSp>
      <p:cxnSp>
        <p:nvCxnSpPr>
          <p:cNvPr id="318" name="Google Shape;318;p23"/>
          <p:cNvCxnSpPr>
            <a:endCxn id="316" idx="0"/>
          </p:cNvCxnSpPr>
          <p:nvPr/>
        </p:nvCxnSpPr>
        <p:spPr>
          <a:xfrm>
            <a:off x="2441226" y="1526399"/>
            <a:ext cx="0" cy="404100"/>
          </a:xfrm>
          <a:prstGeom prst="straightConnector1">
            <a:avLst/>
          </a:prstGeom>
          <a:noFill/>
          <a:ln cap="flat" cmpd="sng" w="19050">
            <a:solidFill>
              <a:srgbClr val="DAE0E6"/>
            </a:solidFill>
            <a:prstDash val="solid"/>
            <a:round/>
            <a:headEnd len="med" w="med" type="none"/>
            <a:tailEnd len="med" w="med" type="triangle"/>
          </a:ln>
        </p:spPr>
      </p:cxnSp>
      <p:cxnSp>
        <p:nvCxnSpPr>
          <p:cNvPr id="319" name="Google Shape;319;p23"/>
          <p:cNvCxnSpPr>
            <a:stCxn id="309" idx="6"/>
            <a:endCxn id="310" idx="1"/>
          </p:cNvCxnSpPr>
          <p:nvPr/>
        </p:nvCxnSpPr>
        <p:spPr>
          <a:xfrm flipH="1" rot="10800000">
            <a:off x="4831127" y="1215598"/>
            <a:ext cx="1072200" cy="1105500"/>
          </a:xfrm>
          <a:prstGeom prst="straightConnector1">
            <a:avLst/>
          </a:prstGeom>
          <a:noFill/>
          <a:ln cap="flat" cmpd="sng" w="19050">
            <a:solidFill>
              <a:srgbClr val="DAE0E6"/>
            </a:solidFill>
            <a:prstDash val="dash"/>
            <a:round/>
            <a:headEnd len="med" w="med" type="none"/>
            <a:tailEnd len="med" w="med" type="triangle"/>
          </a:ln>
        </p:spPr>
      </p:cxnSp>
      <p:cxnSp>
        <p:nvCxnSpPr>
          <p:cNvPr id="320" name="Google Shape;320;p23"/>
          <p:cNvCxnSpPr>
            <a:stCxn id="309" idx="6"/>
            <a:endCxn id="312" idx="1"/>
          </p:cNvCxnSpPr>
          <p:nvPr/>
        </p:nvCxnSpPr>
        <p:spPr>
          <a:xfrm>
            <a:off x="4831127" y="2321098"/>
            <a:ext cx="1072200" cy="398400"/>
          </a:xfrm>
          <a:prstGeom prst="straightConnector1">
            <a:avLst/>
          </a:prstGeom>
          <a:noFill/>
          <a:ln cap="flat" cmpd="sng" w="19050">
            <a:solidFill>
              <a:srgbClr val="DAE0E6"/>
            </a:solidFill>
            <a:prstDash val="dash"/>
            <a:round/>
            <a:headEnd len="med" w="med" type="none"/>
            <a:tailEnd len="med" w="med" type="triangle"/>
          </a:ln>
        </p:spPr>
      </p:cxnSp>
      <p:cxnSp>
        <p:nvCxnSpPr>
          <p:cNvPr id="321" name="Google Shape;321;p23"/>
          <p:cNvCxnSpPr>
            <a:stCxn id="309" idx="6"/>
            <a:endCxn id="313" idx="1"/>
          </p:cNvCxnSpPr>
          <p:nvPr/>
        </p:nvCxnSpPr>
        <p:spPr>
          <a:xfrm>
            <a:off x="4831127" y="2321098"/>
            <a:ext cx="1072200" cy="1191900"/>
          </a:xfrm>
          <a:prstGeom prst="straightConnector1">
            <a:avLst/>
          </a:prstGeom>
          <a:noFill/>
          <a:ln cap="flat" cmpd="sng" w="19050">
            <a:solidFill>
              <a:srgbClr val="DAE0E6"/>
            </a:solidFill>
            <a:prstDash val="dash"/>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4"/>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7" name="Google Shape;327;p24"/>
          <p:cNvSpPr txBox="1"/>
          <p:nvPr/>
        </p:nvSpPr>
        <p:spPr>
          <a:xfrm>
            <a:off x="264050" y="195800"/>
            <a:ext cx="84741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Project</a:t>
            </a:r>
            <a:r>
              <a:rPr b="1" lang="en" sz="2400">
                <a:solidFill>
                  <a:schemeClr val="lt1"/>
                </a:solidFill>
                <a:latin typeface="Inter"/>
                <a:ea typeface="Inter"/>
                <a:cs typeface="Inter"/>
                <a:sym typeface="Inter"/>
              </a:rPr>
              <a:t> Management</a:t>
            </a:r>
            <a:endParaRPr b="1" sz="2400">
              <a:solidFill>
                <a:schemeClr val="lt1"/>
              </a:solidFill>
              <a:latin typeface="Inter"/>
              <a:ea typeface="Inter"/>
              <a:cs typeface="Inter"/>
              <a:sym typeface="Inter"/>
            </a:endParaRPr>
          </a:p>
        </p:txBody>
      </p:sp>
      <p:sp>
        <p:nvSpPr>
          <p:cNvPr id="328" name="Google Shape;328;p24"/>
          <p:cNvSpPr/>
          <p:nvPr/>
        </p:nvSpPr>
        <p:spPr>
          <a:xfrm>
            <a:off x="3951227" y="19037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latin typeface="Inter"/>
                <a:ea typeface="Inter"/>
                <a:cs typeface="Inter"/>
                <a:sym typeface="Inter"/>
              </a:rPr>
              <a:t>Project Sponsor</a:t>
            </a:r>
            <a:endParaRPr b="1" sz="800">
              <a:solidFill>
                <a:srgbClr val="FFFFFF"/>
              </a:solidFill>
              <a:latin typeface="Inter"/>
              <a:ea typeface="Inter"/>
              <a:cs typeface="Inter"/>
              <a:sym typeface="Inter"/>
            </a:endParaRPr>
          </a:p>
        </p:txBody>
      </p:sp>
      <p:sp>
        <p:nvSpPr>
          <p:cNvPr id="329" name="Google Shape;329;p24"/>
          <p:cNvSpPr/>
          <p:nvPr/>
        </p:nvSpPr>
        <p:spPr>
          <a:xfrm>
            <a:off x="5903304" y="933600"/>
            <a:ext cx="15828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SME </a:t>
            </a:r>
            <a:r>
              <a:rPr b="1" lang="en" sz="900">
                <a:solidFill>
                  <a:srgbClr val="FFFFFF"/>
                </a:solidFill>
                <a:latin typeface="Inter"/>
                <a:ea typeface="Inter"/>
                <a:cs typeface="Inter"/>
                <a:sym typeface="Inter"/>
              </a:rPr>
              <a:t>Agent</a:t>
            </a:r>
            <a:endParaRPr b="1" sz="900">
              <a:solidFill>
                <a:srgbClr val="FFFFFF"/>
              </a:solidFill>
              <a:latin typeface="Inter"/>
              <a:ea typeface="Inter"/>
              <a:cs typeface="Inter"/>
              <a:sym typeface="Inter"/>
            </a:endParaRPr>
          </a:p>
        </p:txBody>
      </p:sp>
      <p:sp>
        <p:nvSpPr>
          <p:cNvPr id="330" name="Google Shape;330;p24"/>
          <p:cNvSpPr/>
          <p:nvPr/>
        </p:nvSpPr>
        <p:spPr>
          <a:xfrm>
            <a:off x="5903304" y="1650913"/>
            <a:ext cx="1582800" cy="5640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QA Tester </a:t>
            </a:r>
            <a:r>
              <a:rPr b="1" lang="en" sz="900">
                <a:solidFill>
                  <a:srgbClr val="FFFFFF"/>
                </a:solidFill>
                <a:latin typeface="Inter"/>
                <a:ea typeface="Inter"/>
                <a:cs typeface="Inter"/>
                <a:sym typeface="Inter"/>
              </a:rPr>
              <a:t>Agent</a:t>
            </a:r>
            <a:endParaRPr b="1" sz="700">
              <a:solidFill>
                <a:srgbClr val="FFFFFF"/>
              </a:solidFill>
              <a:latin typeface="Inter"/>
              <a:ea typeface="Inter"/>
              <a:cs typeface="Inter"/>
              <a:sym typeface="Inter"/>
            </a:endParaRPr>
          </a:p>
        </p:txBody>
      </p:sp>
      <p:sp>
        <p:nvSpPr>
          <p:cNvPr id="331" name="Google Shape;331;p24"/>
          <p:cNvSpPr/>
          <p:nvPr/>
        </p:nvSpPr>
        <p:spPr>
          <a:xfrm>
            <a:off x="5903310" y="2437419"/>
            <a:ext cx="15828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Business Analyst Agent</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332" name="Google Shape;332;p24"/>
          <p:cNvSpPr/>
          <p:nvPr/>
        </p:nvSpPr>
        <p:spPr>
          <a:xfrm>
            <a:off x="5903304" y="3230928"/>
            <a:ext cx="1582800" cy="5640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Functional Manager</a:t>
            </a:r>
            <a:endParaRPr b="1" sz="700">
              <a:solidFill>
                <a:srgbClr val="FFFFFF"/>
              </a:solidFill>
              <a:latin typeface="Inter"/>
              <a:ea typeface="Inter"/>
              <a:cs typeface="Inter"/>
              <a:sym typeface="Inter"/>
            </a:endParaRPr>
          </a:p>
        </p:txBody>
      </p:sp>
      <p:sp>
        <p:nvSpPr>
          <p:cNvPr id="333" name="Google Shape;333;p24"/>
          <p:cNvSpPr/>
          <p:nvPr/>
        </p:nvSpPr>
        <p:spPr>
          <a:xfrm>
            <a:off x="1649826" y="915775"/>
            <a:ext cx="1582800" cy="6105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rgbClr val="FFFFFF"/>
              </a:solidFill>
              <a:latin typeface="Inter"/>
              <a:ea typeface="Inter"/>
              <a:cs typeface="Inter"/>
              <a:sym typeface="Inter"/>
            </a:endParaRPr>
          </a:p>
          <a:p>
            <a:pPr indent="0" lvl="0" marL="0" rtl="0" algn="ctr">
              <a:spcBef>
                <a:spcPts val="0"/>
              </a:spcBef>
              <a:spcAft>
                <a:spcPts val="0"/>
              </a:spcAft>
              <a:buNone/>
            </a:pPr>
            <a:r>
              <a:rPr b="1" lang="en" sz="1200">
                <a:solidFill>
                  <a:srgbClr val="FFFFFF"/>
                </a:solidFill>
                <a:latin typeface="Inter"/>
                <a:ea typeface="Inter"/>
                <a:cs typeface="Inter"/>
                <a:sym typeface="Inter"/>
              </a:rPr>
              <a:t> User</a:t>
            </a:r>
            <a:endParaRPr b="1" sz="1200">
              <a:solidFill>
                <a:srgbClr val="FFFFFF"/>
              </a:solidFill>
              <a:latin typeface="Inter"/>
              <a:ea typeface="Inter"/>
              <a:cs typeface="Inter"/>
              <a:sym typeface="Inter"/>
            </a:endParaRPr>
          </a:p>
          <a:p>
            <a:pPr indent="0" lvl="0" marL="0" rtl="0" algn="l">
              <a:spcBef>
                <a:spcPts val="0"/>
              </a:spcBef>
              <a:spcAft>
                <a:spcPts val="0"/>
              </a:spcAft>
              <a:buNone/>
            </a:pPr>
            <a:r>
              <a:t/>
            </a:r>
            <a:endParaRPr b="1" sz="1200">
              <a:solidFill>
                <a:srgbClr val="FFFFFF"/>
              </a:solidFill>
              <a:latin typeface="Inter"/>
              <a:ea typeface="Inter"/>
              <a:cs typeface="Inter"/>
              <a:sym typeface="Inter"/>
            </a:endParaRPr>
          </a:p>
        </p:txBody>
      </p:sp>
      <p:sp>
        <p:nvSpPr>
          <p:cNvPr id="334" name="Google Shape;334;p24"/>
          <p:cNvSpPr/>
          <p:nvPr/>
        </p:nvSpPr>
        <p:spPr>
          <a:xfrm>
            <a:off x="1649826" y="1930499"/>
            <a:ext cx="1582800" cy="6105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Inter"/>
                <a:ea typeface="Inter"/>
                <a:cs typeface="Inter"/>
                <a:sym typeface="Inter"/>
              </a:rPr>
              <a:t>UserProxyAgent</a:t>
            </a:r>
            <a:endParaRPr b="1" sz="1200">
              <a:solidFill>
                <a:srgbClr val="FFFFFF"/>
              </a:solidFill>
              <a:latin typeface="Inter"/>
              <a:ea typeface="Inter"/>
              <a:cs typeface="Inter"/>
              <a:sym typeface="Inter"/>
            </a:endParaRPr>
          </a:p>
        </p:txBody>
      </p:sp>
      <p:cxnSp>
        <p:nvCxnSpPr>
          <p:cNvPr id="335" name="Google Shape;335;p24"/>
          <p:cNvCxnSpPr>
            <a:stCxn id="334" idx="3"/>
          </p:cNvCxnSpPr>
          <p:nvPr/>
        </p:nvCxnSpPr>
        <p:spPr>
          <a:xfrm>
            <a:off x="3232626" y="2235749"/>
            <a:ext cx="715500" cy="0"/>
          </a:xfrm>
          <a:prstGeom prst="straightConnector1">
            <a:avLst/>
          </a:prstGeom>
          <a:noFill/>
          <a:ln cap="flat" cmpd="sng" w="19050">
            <a:solidFill>
              <a:srgbClr val="DAE0E6"/>
            </a:solidFill>
            <a:prstDash val="solid"/>
            <a:round/>
            <a:headEnd len="med" w="med" type="none"/>
            <a:tailEnd len="med" w="med" type="triangle"/>
          </a:ln>
        </p:spPr>
      </p:cxnSp>
      <p:cxnSp>
        <p:nvCxnSpPr>
          <p:cNvPr id="336" name="Google Shape;336;p24"/>
          <p:cNvCxnSpPr>
            <a:endCxn id="334" idx="0"/>
          </p:cNvCxnSpPr>
          <p:nvPr/>
        </p:nvCxnSpPr>
        <p:spPr>
          <a:xfrm>
            <a:off x="2441226" y="1526399"/>
            <a:ext cx="0" cy="404100"/>
          </a:xfrm>
          <a:prstGeom prst="straightConnector1">
            <a:avLst/>
          </a:prstGeom>
          <a:noFill/>
          <a:ln cap="flat" cmpd="sng" w="19050">
            <a:solidFill>
              <a:srgbClr val="DAE0E6"/>
            </a:solidFill>
            <a:prstDash val="solid"/>
            <a:round/>
            <a:headEnd len="med" w="med" type="none"/>
            <a:tailEnd len="med" w="med" type="triangle"/>
          </a:ln>
        </p:spPr>
      </p:cxnSp>
      <p:cxnSp>
        <p:nvCxnSpPr>
          <p:cNvPr id="337" name="Google Shape;337;p24"/>
          <p:cNvCxnSpPr/>
          <p:nvPr/>
        </p:nvCxnSpPr>
        <p:spPr>
          <a:xfrm flipH="1" rot="10800000">
            <a:off x="4831127" y="1932898"/>
            <a:ext cx="1072200" cy="388200"/>
          </a:xfrm>
          <a:prstGeom prst="straightConnector1">
            <a:avLst/>
          </a:prstGeom>
          <a:noFill/>
          <a:ln cap="flat" cmpd="sng" w="19050">
            <a:solidFill>
              <a:srgbClr val="DAE0E6"/>
            </a:solidFill>
            <a:prstDash val="dash"/>
            <a:round/>
            <a:headEnd len="med" w="med" type="none"/>
            <a:tailEnd len="med" w="med" type="triangle"/>
          </a:ln>
        </p:spPr>
      </p:cxnSp>
      <p:cxnSp>
        <p:nvCxnSpPr>
          <p:cNvPr id="338" name="Google Shape;338;p24"/>
          <p:cNvCxnSpPr/>
          <p:nvPr/>
        </p:nvCxnSpPr>
        <p:spPr>
          <a:xfrm flipH="1" rot="10800000">
            <a:off x="4831127" y="1215598"/>
            <a:ext cx="1072200" cy="1105500"/>
          </a:xfrm>
          <a:prstGeom prst="straightConnector1">
            <a:avLst/>
          </a:prstGeom>
          <a:noFill/>
          <a:ln cap="flat" cmpd="sng" w="19050">
            <a:solidFill>
              <a:srgbClr val="DAE0E6"/>
            </a:solidFill>
            <a:prstDash val="dash"/>
            <a:round/>
            <a:headEnd len="med" w="med" type="none"/>
            <a:tailEnd len="med" w="med" type="triangle"/>
          </a:ln>
        </p:spPr>
      </p:cxnSp>
      <p:cxnSp>
        <p:nvCxnSpPr>
          <p:cNvPr id="339" name="Google Shape;339;p24"/>
          <p:cNvCxnSpPr/>
          <p:nvPr/>
        </p:nvCxnSpPr>
        <p:spPr>
          <a:xfrm>
            <a:off x="4831127" y="2321098"/>
            <a:ext cx="1072200" cy="398400"/>
          </a:xfrm>
          <a:prstGeom prst="straightConnector1">
            <a:avLst/>
          </a:prstGeom>
          <a:noFill/>
          <a:ln cap="flat" cmpd="sng" w="19050">
            <a:solidFill>
              <a:srgbClr val="DAE0E6"/>
            </a:solidFill>
            <a:prstDash val="dash"/>
            <a:round/>
            <a:headEnd len="med" w="med" type="none"/>
            <a:tailEnd len="med" w="med" type="triangle"/>
          </a:ln>
        </p:spPr>
      </p:cxnSp>
      <p:cxnSp>
        <p:nvCxnSpPr>
          <p:cNvPr id="340" name="Google Shape;340;p24"/>
          <p:cNvCxnSpPr/>
          <p:nvPr/>
        </p:nvCxnSpPr>
        <p:spPr>
          <a:xfrm>
            <a:off x="4831127" y="2321098"/>
            <a:ext cx="1072200" cy="1191900"/>
          </a:xfrm>
          <a:prstGeom prst="straightConnector1">
            <a:avLst/>
          </a:prstGeom>
          <a:noFill/>
          <a:ln cap="flat" cmpd="sng" w="19050">
            <a:solidFill>
              <a:srgbClr val="DAE0E6"/>
            </a:solidFill>
            <a:prstDash val="dash"/>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2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6" name="Google Shape;346;p25"/>
          <p:cNvSpPr txBox="1"/>
          <p:nvPr/>
        </p:nvSpPr>
        <p:spPr>
          <a:xfrm>
            <a:off x="264050" y="195800"/>
            <a:ext cx="84741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Supply Chain Management</a:t>
            </a:r>
            <a:endParaRPr b="1" sz="2400">
              <a:solidFill>
                <a:schemeClr val="lt1"/>
              </a:solidFill>
              <a:latin typeface="Inter"/>
              <a:ea typeface="Inter"/>
              <a:cs typeface="Inter"/>
              <a:sym typeface="Inter"/>
            </a:endParaRPr>
          </a:p>
        </p:txBody>
      </p:sp>
      <p:sp>
        <p:nvSpPr>
          <p:cNvPr id="347" name="Google Shape;347;p25"/>
          <p:cNvSpPr/>
          <p:nvPr/>
        </p:nvSpPr>
        <p:spPr>
          <a:xfrm>
            <a:off x="3951227" y="19037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Supply Chain Mgt</a:t>
            </a:r>
            <a:endParaRPr b="1" sz="700">
              <a:solidFill>
                <a:srgbClr val="FFFFFF"/>
              </a:solidFill>
              <a:latin typeface="Inter"/>
              <a:ea typeface="Inter"/>
              <a:cs typeface="Inter"/>
              <a:sym typeface="Inter"/>
            </a:endParaRPr>
          </a:p>
        </p:txBody>
      </p:sp>
      <p:sp>
        <p:nvSpPr>
          <p:cNvPr id="348" name="Google Shape;348;p25"/>
          <p:cNvSpPr/>
          <p:nvPr/>
        </p:nvSpPr>
        <p:spPr>
          <a:xfrm>
            <a:off x="5903304" y="933600"/>
            <a:ext cx="15828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900">
                <a:solidFill>
                  <a:schemeClr val="lt1"/>
                </a:solidFill>
              </a:rPr>
              <a:t>Supply Tracking Agent</a:t>
            </a:r>
            <a:endParaRPr b="1" sz="900">
              <a:solidFill>
                <a:schemeClr val="lt1"/>
              </a:solidFill>
              <a:latin typeface="Inter"/>
              <a:ea typeface="Inter"/>
              <a:cs typeface="Inter"/>
              <a:sym typeface="Inter"/>
            </a:endParaRPr>
          </a:p>
        </p:txBody>
      </p:sp>
      <p:sp>
        <p:nvSpPr>
          <p:cNvPr id="349" name="Google Shape;349;p25"/>
          <p:cNvSpPr/>
          <p:nvPr/>
        </p:nvSpPr>
        <p:spPr>
          <a:xfrm>
            <a:off x="5903304" y="1650913"/>
            <a:ext cx="1582800" cy="5640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sz="900">
                <a:solidFill>
                  <a:schemeClr val="lt1"/>
                </a:solidFill>
                <a:latin typeface="Inter"/>
                <a:ea typeface="Inter"/>
                <a:cs typeface="Inter"/>
                <a:sym typeface="Inter"/>
              </a:rPr>
              <a:t>Demand Tracking Agent</a:t>
            </a:r>
            <a:endParaRPr b="1" sz="700">
              <a:solidFill>
                <a:srgbClr val="FFFFFF"/>
              </a:solidFill>
              <a:latin typeface="Inter"/>
              <a:ea typeface="Inter"/>
              <a:cs typeface="Inter"/>
              <a:sym typeface="Inter"/>
            </a:endParaRPr>
          </a:p>
        </p:txBody>
      </p:sp>
      <p:sp>
        <p:nvSpPr>
          <p:cNvPr id="350" name="Google Shape;350;p25"/>
          <p:cNvSpPr/>
          <p:nvPr/>
        </p:nvSpPr>
        <p:spPr>
          <a:xfrm>
            <a:off x="5903310" y="2437419"/>
            <a:ext cx="15828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Inventory Analyst Agent</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351" name="Google Shape;351;p25"/>
          <p:cNvSpPr/>
          <p:nvPr/>
        </p:nvSpPr>
        <p:spPr>
          <a:xfrm>
            <a:off x="5903304" y="3230928"/>
            <a:ext cx="15828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Transportation</a:t>
            </a:r>
            <a:r>
              <a:rPr b="1" lang="en" sz="900">
                <a:solidFill>
                  <a:srgbClr val="FFFFFF"/>
                </a:solidFill>
                <a:latin typeface="Inter"/>
                <a:ea typeface="Inter"/>
                <a:cs typeface="Inter"/>
                <a:sym typeface="Inter"/>
              </a:rPr>
              <a:t> Agent</a:t>
            </a:r>
            <a:endParaRPr b="1" sz="700">
              <a:solidFill>
                <a:srgbClr val="FFFFFF"/>
              </a:solidFill>
              <a:latin typeface="Inter"/>
              <a:ea typeface="Inter"/>
              <a:cs typeface="Inter"/>
              <a:sym typeface="Inter"/>
            </a:endParaRPr>
          </a:p>
        </p:txBody>
      </p:sp>
      <p:sp>
        <p:nvSpPr>
          <p:cNvPr id="352" name="Google Shape;352;p25"/>
          <p:cNvSpPr/>
          <p:nvPr/>
        </p:nvSpPr>
        <p:spPr>
          <a:xfrm>
            <a:off x="1649826" y="915775"/>
            <a:ext cx="1582800" cy="6105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rgbClr val="FFFFFF"/>
              </a:solidFill>
              <a:latin typeface="Inter"/>
              <a:ea typeface="Inter"/>
              <a:cs typeface="Inter"/>
              <a:sym typeface="Inter"/>
            </a:endParaRPr>
          </a:p>
          <a:p>
            <a:pPr indent="0" lvl="0" marL="0" rtl="0" algn="ctr">
              <a:spcBef>
                <a:spcPts val="0"/>
              </a:spcBef>
              <a:spcAft>
                <a:spcPts val="0"/>
              </a:spcAft>
              <a:buNone/>
            </a:pPr>
            <a:r>
              <a:rPr b="1" lang="en" sz="1200">
                <a:solidFill>
                  <a:srgbClr val="FFFFFF"/>
                </a:solidFill>
                <a:latin typeface="Inter"/>
                <a:ea typeface="Inter"/>
                <a:cs typeface="Inter"/>
                <a:sym typeface="Inter"/>
              </a:rPr>
              <a:t> User</a:t>
            </a:r>
            <a:endParaRPr b="1" sz="1200">
              <a:solidFill>
                <a:srgbClr val="FFFFFF"/>
              </a:solidFill>
              <a:latin typeface="Inter"/>
              <a:ea typeface="Inter"/>
              <a:cs typeface="Inter"/>
              <a:sym typeface="Inter"/>
            </a:endParaRPr>
          </a:p>
          <a:p>
            <a:pPr indent="0" lvl="0" marL="0" rtl="0" algn="l">
              <a:spcBef>
                <a:spcPts val="0"/>
              </a:spcBef>
              <a:spcAft>
                <a:spcPts val="0"/>
              </a:spcAft>
              <a:buNone/>
            </a:pPr>
            <a:r>
              <a:t/>
            </a:r>
            <a:endParaRPr b="1" sz="1200">
              <a:solidFill>
                <a:srgbClr val="FFFFFF"/>
              </a:solidFill>
              <a:latin typeface="Inter"/>
              <a:ea typeface="Inter"/>
              <a:cs typeface="Inter"/>
              <a:sym typeface="Inter"/>
            </a:endParaRPr>
          </a:p>
        </p:txBody>
      </p:sp>
      <p:sp>
        <p:nvSpPr>
          <p:cNvPr id="353" name="Google Shape;353;p25"/>
          <p:cNvSpPr/>
          <p:nvPr/>
        </p:nvSpPr>
        <p:spPr>
          <a:xfrm>
            <a:off x="1649826" y="1930499"/>
            <a:ext cx="1582800" cy="6105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latin typeface="Inter"/>
                <a:ea typeface="Inter"/>
                <a:cs typeface="Inter"/>
                <a:sym typeface="Inter"/>
              </a:rPr>
              <a:t>UserProxyAgent</a:t>
            </a:r>
            <a:endParaRPr b="1" sz="1200">
              <a:solidFill>
                <a:srgbClr val="FFFFFF"/>
              </a:solidFill>
              <a:latin typeface="Inter"/>
              <a:ea typeface="Inter"/>
              <a:cs typeface="Inter"/>
              <a:sym typeface="Inter"/>
            </a:endParaRPr>
          </a:p>
        </p:txBody>
      </p:sp>
      <p:cxnSp>
        <p:nvCxnSpPr>
          <p:cNvPr id="354" name="Google Shape;354;p25"/>
          <p:cNvCxnSpPr>
            <a:stCxn id="353" idx="3"/>
          </p:cNvCxnSpPr>
          <p:nvPr/>
        </p:nvCxnSpPr>
        <p:spPr>
          <a:xfrm>
            <a:off x="3232626" y="2235749"/>
            <a:ext cx="715500" cy="0"/>
          </a:xfrm>
          <a:prstGeom prst="straightConnector1">
            <a:avLst/>
          </a:prstGeom>
          <a:noFill/>
          <a:ln cap="flat" cmpd="sng" w="19050">
            <a:solidFill>
              <a:srgbClr val="DAE0E6"/>
            </a:solidFill>
            <a:prstDash val="solid"/>
            <a:round/>
            <a:headEnd len="med" w="med" type="none"/>
            <a:tailEnd len="med" w="med" type="triangle"/>
          </a:ln>
        </p:spPr>
      </p:cxnSp>
      <p:cxnSp>
        <p:nvCxnSpPr>
          <p:cNvPr id="355" name="Google Shape;355;p25"/>
          <p:cNvCxnSpPr>
            <a:endCxn id="353" idx="0"/>
          </p:cNvCxnSpPr>
          <p:nvPr/>
        </p:nvCxnSpPr>
        <p:spPr>
          <a:xfrm>
            <a:off x="2441226" y="1526399"/>
            <a:ext cx="0" cy="404100"/>
          </a:xfrm>
          <a:prstGeom prst="straightConnector1">
            <a:avLst/>
          </a:prstGeom>
          <a:noFill/>
          <a:ln cap="flat" cmpd="sng" w="19050">
            <a:solidFill>
              <a:srgbClr val="DAE0E6"/>
            </a:solidFill>
            <a:prstDash val="solid"/>
            <a:round/>
            <a:headEnd len="med" w="med" type="none"/>
            <a:tailEnd len="med" w="med" type="triangle"/>
          </a:ln>
        </p:spPr>
      </p:cxnSp>
      <p:cxnSp>
        <p:nvCxnSpPr>
          <p:cNvPr id="356" name="Google Shape;356;p25"/>
          <p:cNvCxnSpPr/>
          <p:nvPr/>
        </p:nvCxnSpPr>
        <p:spPr>
          <a:xfrm flipH="1" rot="10800000">
            <a:off x="4831127" y="1932898"/>
            <a:ext cx="1072200" cy="388200"/>
          </a:xfrm>
          <a:prstGeom prst="straightConnector1">
            <a:avLst/>
          </a:prstGeom>
          <a:noFill/>
          <a:ln cap="flat" cmpd="sng" w="19050">
            <a:solidFill>
              <a:srgbClr val="DAE0E6"/>
            </a:solidFill>
            <a:prstDash val="dash"/>
            <a:round/>
            <a:headEnd len="med" w="med" type="none"/>
            <a:tailEnd len="med" w="med" type="triangle"/>
          </a:ln>
        </p:spPr>
      </p:cxnSp>
      <p:cxnSp>
        <p:nvCxnSpPr>
          <p:cNvPr id="357" name="Google Shape;357;p25"/>
          <p:cNvCxnSpPr/>
          <p:nvPr/>
        </p:nvCxnSpPr>
        <p:spPr>
          <a:xfrm flipH="1" rot="10800000">
            <a:off x="4831127" y="1215598"/>
            <a:ext cx="1072200" cy="1105500"/>
          </a:xfrm>
          <a:prstGeom prst="straightConnector1">
            <a:avLst/>
          </a:prstGeom>
          <a:noFill/>
          <a:ln cap="flat" cmpd="sng" w="19050">
            <a:solidFill>
              <a:srgbClr val="DAE0E6"/>
            </a:solidFill>
            <a:prstDash val="dash"/>
            <a:round/>
            <a:headEnd len="med" w="med" type="none"/>
            <a:tailEnd len="med" w="med" type="triangle"/>
          </a:ln>
        </p:spPr>
      </p:cxnSp>
      <p:cxnSp>
        <p:nvCxnSpPr>
          <p:cNvPr id="358" name="Google Shape;358;p25"/>
          <p:cNvCxnSpPr/>
          <p:nvPr/>
        </p:nvCxnSpPr>
        <p:spPr>
          <a:xfrm>
            <a:off x="4831127" y="2321098"/>
            <a:ext cx="1072200" cy="398400"/>
          </a:xfrm>
          <a:prstGeom prst="straightConnector1">
            <a:avLst/>
          </a:prstGeom>
          <a:noFill/>
          <a:ln cap="flat" cmpd="sng" w="19050">
            <a:solidFill>
              <a:srgbClr val="DAE0E6"/>
            </a:solidFill>
            <a:prstDash val="dash"/>
            <a:round/>
            <a:headEnd len="med" w="med" type="none"/>
            <a:tailEnd len="med" w="med" type="triangle"/>
          </a:ln>
        </p:spPr>
      </p:cxnSp>
      <p:cxnSp>
        <p:nvCxnSpPr>
          <p:cNvPr id="359" name="Google Shape;359;p25"/>
          <p:cNvCxnSpPr/>
          <p:nvPr/>
        </p:nvCxnSpPr>
        <p:spPr>
          <a:xfrm>
            <a:off x="4831127" y="2321098"/>
            <a:ext cx="1072200" cy="1191900"/>
          </a:xfrm>
          <a:prstGeom prst="straightConnector1">
            <a:avLst/>
          </a:prstGeom>
          <a:noFill/>
          <a:ln cap="flat" cmpd="sng" w="19050">
            <a:solidFill>
              <a:srgbClr val="DAE0E6"/>
            </a:solidFill>
            <a:prstDash val="dash"/>
            <a:round/>
            <a:headEnd len="med" w="med" type="none"/>
            <a:tailEnd len="med" w="med" type="triangl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6"/>
          <p:cNvSpPr txBox="1"/>
          <p:nvPr/>
        </p:nvSpPr>
        <p:spPr>
          <a:xfrm>
            <a:off x="3599700" y="2098400"/>
            <a:ext cx="31638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Inter SemiBold"/>
                <a:ea typeface="Inter SemiBold"/>
                <a:cs typeface="Inter SemiBold"/>
                <a:sym typeface="Inter SemiBold"/>
              </a:rPr>
              <a:t>Thanks!</a:t>
            </a:r>
            <a:endParaRPr sz="3600">
              <a:solidFill>
                <a:schemeClr val="lt1"/>
              </a:solidFill>
              <a:latin typeface="Inter SemiBold"/>
              <a:ea typeface="Inter SemiBold"/>
              <a:cs typeface="Inter SemiBold"/>
              <a:sym typeface="Inter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 name="Shape 33"/>
        <p:cNvGrpSpPr/>
        <p:nvPr/>
      </p:nvGrpSpPr>
      <p:grpSpPr>
        <a:xfrm>
          <a:off x="0" y="0"/>
          <a:ext cx="0" cy="0"/>
          <a:chOff x="0" y="0"/>
          <a:chExt cx="0" cy="0"/>
        </a:xfrm>
      </p:grpSpPr>
      <p:sp>
        <p:nvSpPr>
          <p:cNvPr id="34" name="Google Shape;34;p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35" name="Google Shape;35;p6"/>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6" name="Google Shape;36;p6"/>
          <p:cNvPicPr preferRelativeResize="0"/>
          <p:nvPr/>
        </p:nvPicPr>
        <p:blipFill>
          <a:blip r:embed="rId3">
            <a:alphaModFix/>
          </a:blip>
          <a:stretch>
            <a:fillRect/>
          </a:stretch>
        </p:blipFill>
        <p:spPr>
          <a:xfrm>
            <a:off x="0" y="0"/>
            <a:ext cx="9144000" cy="5143500"/>
          </a:xfrm>
          <a:prstGeom prst="rect">
            <a:avLst/>
          </a:prstGeom>
          <a:noFill/>
          <a:ln>
            <a:noFill/>
          </a:ln>
        </p:spPr>
      </p:pic>
      <p:sp>
        <p:nvSpPr>
          <p:cNvPr id="37" name="Google Shape;37;p6"/>
          <p:cNvSpPr txBox="1"/>
          <p:nvPr/>
        </p:nvSpPr>
        <p:spPr>
          <a:xfrm>
            <a:off x="311700" y="2200550"/>
            <a:ext cx="585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Inter"/>
                <a:ea typeface="Inter"/>
                <a:cs typeface="Inter"/>
                <a:sym typeface="Inter"/>
              </a:rPr>
              <a:t>Agents with Code Execution</a:t>
            </a:r>
            <a:endParaRPr sz="2500">
              <a:solidFill>
                <a:schemeClr val="lt1"/>
              </a:solidFill>
              <a:latin typeface="Inter"/>
              <a:ea typeface="Inter"/>
              <a:cs typeface="Inter"/>
              <a:sym typeface="Inter"/>
            </a:endParaRPr>
          </a:p>
        </p:txBody>
      </p:sp>
      <p:sp>
        <p:nvSpPr>
          <p:cNvPr id="38" name="Google Shape;38;p6"/>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Apoorv Vishnoi</a:t>
            </a:r>
            <a:endParaRPr sz="1800">
              <a:solidFill>
                <a:schemeClr val="lt1"/>
              </a:solidFill>
            </a:endParaRPr>
          </a:p>
          <a:p>
            <a:pPr indent="0" lvl="0" marL="0" rtl="0" algn="l">
              <a:spcBef>
                <a:spcPts val="0"/>
              </a:spcBef>
              <a:spcAft>
                <a:spcPts val="0"/>
              </a:spcAft>
              <a:buNone/>
            </a:pPr>
            <a:r>
              <a:rPr lang="en" sz="1500">
                <a:solidFill>
                  <a:schemeClr val="lt1"/>
                </a:solidFill>
              </a:rPr>
              <a:t>Head of Training, Analytics Vidhya</a:t>
            </a:r>
            <a:endParaRPr sz="15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44" name="Google Shape;44;p7"/>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 name="Google Shape;45;p7"/>
          <p:cNvSpPr txBox="1"/>
          <p:nvPr/>
        </p:nvSpPr>
        <p:spPr>
          <a:xfrm>
            <a:off x="254102" y="134985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In-Air</a:t>
            </a:r>
            <a:endParaRPr b="1" sz="2400">
              <a:solidFill>
                <a:schemeClr val="lt1"/>
              </a:solidFill>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0" name="Shape 50"/>
        <p:cNvGrpSpPr/>
        <p:nvPr/>
      </p:nvGrpSpPr>
      <p:grpSpPr>
        <a:xfrm>
          <a:off x="0" y="0"/>
          <a:ext cx="0" cy="0"/>
          <a:chOff x="0" y="0"/>
          <a:chExt cx="0" cy="0"/>
        </a:xfrm>
      </p:grpSpPr>
      <p:sp>
        <p:nvSpPr>
          <p:cNvPr id="51" name="Google Shape;51;p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2" name="Google Shape;52;p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Group Chat</a:t>
            </a:r>
            <a:endParaRPr b="1" sz="2400">
              <a:solidFill>
                <a:schemeClr val="lt1"/>
              </a:solidFill>
              <a:latin typeface="Inter"/>
              <a:ea typeface="Inter"/>
              <a:cs typeface="Inter"/>
              <a:sym typeface="Inter"/>
            </a:endParaRPr>
          </a:p>
        </p:txBody>
      </p:sp>
      <p:sp>
        <p:nvSpPr>
          <p:cNvPr id="53" name="Google Shape;53;p8"/>
          <p:cNvSpPr/>
          <p:nvPr/>
        </p:nvSpPr>
        <p:spPr>
          <a:xfrm>
            <a:off x="4031412" y="2311523"/>
            <a:ext cx="1060800" cy="10062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Group Chat</a:t>
            </a:r>
            <a:endParaRPr b="1" sz="1000">
              <a:solidFill>
                <a:srgbClr val="FFFFFF"/>
              </a:solidFill>
              <a:latin typeface="Inter"/>
              <a:ea typeface="Inter"/>
              <a:cs typeface="Inter"/>
              <a:sym typeface="Inter"/>
            </a:endParaRPr>
          </a:p>
        </p:txBody>
      </p:sp>
      <p:sp>
        <p:nvSpPr>
          <p:cNvPr id="54" name="Google Shape;54;p8"/>
          <p:cNvSpPr/>
          <p:nvPr/>
        </p:nvSpPr>
        <p:spPr>
          <a:xfrm>
            <a:off x="6487296" y="1253572"/>
            <a:ext cx="874500" cy="829500"/>
          </a:xfrm>
          <a:prstGeom prst="ellipse">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solidFill>
                <a:srgbClr val="FFFFFF"/>
              </a:solidFill>
            </a:endParaRPr>
          </a:p>
        </p:txBody>
      </p:sp>
      <p:sp>
        <p:nvSpPr>
          <p:cNvPr id="55" name="Google Shape;55;p8"/>
          <p:cNvSpPr/>
          <p:nvPr/>
        </p:nvSpPr>
        <p:spPr>
          <a:xfrm>
            <a:off x="6487288" y="3544935"/>
            <a:ext cx="874500" cy="829500"/>
          </a:xfrm>
          <a:prstGeom prst="ellipse">
            <a:avLst/>
          </a:prstGeom>
          <a:noFill/>
          <a:ln cap="flat" cmpd="sng" w="19050">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56" name="Google Shape;56;p8"/>
          <p:cNvCxnSpPr>
            <a:stCxn id="53" idx="7"/>
            <a:endCxn id="54" idx="2"/>
          </p:cNvCxnSpPr>
          <p:nvPr/>
        </p:nvCxnSpPr>
        <p:spPr>
          <a:xfrm flipH="1" rot="10800000">
            <a:off x="4936862" y="1668378"/>
            <a:ext cx="1550400" cy="790500"/>
          </a:xfrm>
          <a:prstGeom prst="straightConnector1">
            <a:avLst/>
          </a:prstGeom>
          <a:noFill/>
          <a:ln cap="flat" cmpd="sng" w="19050">
            <a:solidFill>
              <a:srgbClr val="DAE0E6"/>
            </a:solidFill>
            <a:prstDash val="solid"/>
            <a:round/>
            <a:headEnd len="med" w="med" type="stealth"/>
            <a:tailEnd len="med" w="med" type="stealth"/>
          </a:ln>
        </p:spPr>
      </p:cxnSp>
      <p:cxnSp>
        <p:nvCxnSpPr>
          <p:cNvPr id="57" name="Google Shape;57;p8"/>
          <p:cNvCxnSpPr>
            <a:stCxn id="53" idx="5"/>
          </p:cNvCxnSpPr>
          <p:nvPr/>
        </p:nvCxnSpPr>
        <p:spPr>
          <a:xfrm>
            <a:off x="4936862" y="3170368"/>
            <a:ext cx="1550400" cy="789300"/>
          </a:xfrm>
          <a:prstGeom prst="straightConnector1">
            <a:avLst/>
          </a:prstGeom>
          <a:noFill/>
          <a:ln cap="flat" cmpd="sng" w="19050">
            <a:solidFill>
              <a:srgbClr val="DAE0E6"/>
            </a:solidFill>
            <a:prstDash val="solid"/>
            <a:round/>
            <a:headEnd len="med" w="med" type="stealth"/>
            <a:tailEnd len="med" w="med" type="stealth"/>
          </a:ln>
        </p:spPr>
      </p:cxnSp>
      <p:sp>
        <p:nvSpPr>
          <p:cNvPr id="58" name="Google Shape;58;p8"/>
          <p:cNvSpPr txBox="1"/>
          <p:nvPr/>
        </p:nvSpPr>
        <p:spPr>
          <a:xfrm>
            <a:off x="6487312" y="1504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4</a:t>
            </a:r>
            <a:endParaRPr b="1" sz="1000">
              <a:solidFill>
                <a:srgbClr val="FFFFFF"/>
              </a:solidFill>
              <a:latin typeface="Inter"/>
              <a:ea typeface="Inter"/>
              <a:cs typeface="Inter"/>
              <a:sym typeface="Inter"/>
            </a:endParaRPr>
          </a:p>
        </p:txBody>
      </p:sp>
      <p:sp>
        <p:nvSpPr>
          <p:cNvPr id="59" name="Google Shape;59;p8"/>
          <p:cNvSpPr txBox="1"/>
          <p:nvPr/>
        </p:nvSpPr>
        <p:spPr>
          <a:xfrm>
            <a:off x="6487312" y="3790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3</a:t>
            </a:r>
            <a:endParaRPr b="1" sz="1000">
              <a:solidFill>
                <a:srgbClr val="FFFFFF"/>
              </a:solidFill>
              <a:latin typeface="Inter"/>
              <a:ea typeface="Inter"/>
              <a:cs typeface="Inter"/>
              <a:sym typeface="Inter"/>
            </a:endParaRPr>
          </a:p>
        </p:txBody>
      </p:sp>
      <p:sp>
        <p:nvSpPr>
          <p:cNvPr id="60" name="Google Shape;60;p8"/>
          <p:cNvSpPr txBox="1"/>
          <p:nvPr/>
        </p:nvSpPr>
        <p:spPr>
          <a:xfrm>
            <a:off x="772297" y="1427375"/>
            <a:ext cx="1128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Destination Research</a:t>
            </a:r>
            <a:endParaRPr b="1" sz="1000">
              <a:solidFill>
                <a:srgbClr val="FFFFFF"/>
              </a:solidFill>
              <a:latin typeface="Inter"/>
              <a:ea typeface="Inter"/>
              <a:cs typeface="Inter"/>
              <a:sym typeface="Inter"/>
            </a:endParaRPr>
          </a:p>
        </p:txBody>
      </p:sp>
      <p:cxnSp>
        <p:nvCxnSpPr>
          <p:cNvPr id="61" name="Google Shape;61;p8"/>
          <p:cNvCxnSpPr>
            <a:stCxn id="62" idx="6"/>
            <a:endCxn id="53" idx="3"/>
          </p:cNvCxnSpPr>
          <p:nvPr/>
        </p:nvCxnSpPr>
        <p:spPr>
          <a:xfrm flipH="1" rot="10800000">
            <a:off x="2626613" y="3170385"/>
            <a:ext cx="1560000" cy="789300"/>
          </a:xfrm>
          <a:prstGeom prst="straightConnector1">
            <a:avLst/>
          </a:prstGeom>
          <a:noFill/>
          <a:ln cap="flat" cmpd="sng" w="19050">
            <a:solidFill>
              <a:srgbClr val="DAE0E6"/>
            </a:solidFill>
            <a:prstDash val="solid"/>
            <a:round/>
            <a:headEnd len="med" w="med" type="stealth"/>
            <a:tailEnd len="med" w="med" type="stealth"/>
          </a:ln>
        </p:spPr>
      </p:cxnSp>
      <p:sp>
        <p:nvSpPr>
          <p:cNvPr id="62" name="Google Shape;62;p8"/>
          <p:cNvSpPr/>
          <p:nvPr/>
        </p:nvSpPr>
        <p:spPr>
          <a:xfrm>
            <a:off x="1752113" y="3544935"/>
            <a:ext cx="874500" cy="829500"/>
          </a:xfrm>
          <a:prstGeom prst="ellipse">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F9C823"/>
              </a:highlight>
            </a:endParaRPr>
          </a:p>
        </p:txBody>
      </p:sp>
      <p:cxnSp>
        <p:nvCxnSpPr>
          <p:cNvPr id="63" name="Google Shape;63;p8"/>
          <p:cNvCxnSpPr>
            <a:endCxn id="64" idx="3"/>
          </p:cNvCxnSpPr>
          <p:nvPr/>
        </p:nvCxnSpPr>
        <p:spPr>
          <a:xfrm rot="10800000">
            <a:off x="2637412" y="1673685"/>
            <a:ext cx="1526100" cy="791100"/>
          </a:xfrm>
          <a:prstGeom prst="straightConnector1">
            <a:avLst/>
          </a:prstGeom>
          <a:noFill/>
          <a:ln cap="flat" cmpd="sng" w="19050">
            <a:solidFill>
              <a:srgbClr val="DAE0E6"/>
            </a:solidFill>
            <a:prstDash val="solid"/>
            <a:round/>
            <a:headEnd len="med" w="med" type="stealth"/>
            <a:tailEnd len="med" w="med" type="stealth"/>
          </a:ln>
        </p:spPr>
      </p:cxnSp>
      <p:sp>
        <p:nvSpPr>
          <p:cNvPr id="65" name="Google Shape;65;p8"/>
          <p:cNvSpPr/>
          <p:nvPr/>
        </p:nvSpPr>
        <p:spPr>
          <a:xfrm>
            <a:off x="1752121" y="1258922"/>
            <a:ext cx="874500" cy="829500"/>
          </a:xfrm>
          <a:prstGeom prst="ellipse">
            <a:avLst/>
          </a:prstGeom>
          <a:noFill/>
          <a:ln cap="flat" cmpd="sng" w="19050">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solidFill>
                <a:srgbClr val="FFFFFF"/>
              </a:solidFill>
            </a:endParaRPr>
          </a:p>
        </p:txBody>
      </p:sp>
      <p:sp>
        <p:nvSpPr>
          <p:cNvPr id="64" name="Google Shape;64;p8"/>
          <p:cNvSpPr txBox="1"/>
          <p:nvPr/>
        </p:nvSpPr>
        <p:spPr>
          <a:xfrm>
            <a:off x="1762912" y="1504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1</a:t>
            </a:r>
            <a:endParaRPr b="1" sz="1000">
              <a:solidFill>
                <a:srgbClr val="FFFFFF"/>
              </a:solidFill>
              <a:latin typeface="Inter"/>
              <a:ea typeface="Inter"/>
              <a:cs typeface="Inter"/>
              <a:sym typeface="Inter"/>
            </a:endParaRPr>
          </a:p>
        </p:txBody>
      </p:sp>
      <p:sp>
        <p:nvSpPr>
          <p:cNvPr id="66" name="Google Shape;66;p8"/>
          <p:cNvSpPr txBox="1"/>
          <p:nvPr/>
        </p:nvSpPr>
        <p:spPr>
          <a:xfrm>
            <a:off x="729769" y="3713375"/>
            <a:ext cx="1128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Budget Management</a:t>
            </a:r>
            <a:endParaRPr b="1" sz="1000">
              <a:solidFill>
                <a:srgbClr val="FFFFFF"/>
              </a:solidFill>
              <a:latin typeface="Inter"/>
              <a:ea typeface="Inter"/>
              <a:cs typeface="Inter"/>
              <a:sym typeface="Inter"/>
            </a:endParaRPr>
          </a:p>
        </p:txBody>
      </p:sp>
      <p:sp>
        <p:nvSpPr>
          <p:cNvPr id="67" name="Google Shape;67;p8"/>
          <p:cNvSpPr txBox="1"/>
          <p:nvPr/>
        </p:nvSpPr>
        <p:spPr>
          <a:xfrm>
            <a:off x="1762912" y="3790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2</a:t>
            </a:r>
            <a:endParaRPr b="1" sz="1000">
              <a:solidFill>
                <a:srgbClr val="FFFFFF"/>
              </a:solidFill>
              <a:latin typeface="Inter"/>
              <a:ea typeface="Inter"/>
              <a:cs typeface="Inter"/>
              <a:sym typeface="Inter"/>
            </a:endParaRPr>
          </a:p>
        </p:txBody>
      </p:sp>
      <p:sp>
        <p:nvSpPr>
          <p:cNvPr id="68" name="Google Shape;68;p8"/>
          <p:cNvSpPr txBox="1"/>
          <p:nvPr/>
        </p:nvSpPr>
        <p:spPr>
          <a:xfrm>
            <a:off x="7206769" y="3713375"/>
            <a:ext cx="1128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Travel Logistics</a:t>
            </a:r>
            <a:endParaRPr b="1" sz="1000">
              <a:solidFill>
                <a:srgbClr val="FFFFFF"/>
              </a:solidFill>
              <a:latin typeface="Inter"/>
              <a:ea typeface="Inter"/>
              <a:cs typeface="Inter"/>
              <a:sym typeface="Inter"/>
            </a:endParaRPr>
          </a:p>
        </p:txBody>
      </p:sp>
      <p:sp>
        <p:nvSpPr>
          <p:cNvPr id="69" name="Google Shape;69;p8"/>
          <p:cNvSpPr txBox="1"/>
          <p:nvPr/>
        </p:nvSpPr>
        <p:spPr>
          <a:xfrm>
            <a:off x="7237319" y="1422025"/>
            <a:ext cx="1128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Itinerary</a:t>
            </a:r>
            <a:r>
              <a:rPr b="1" lang="en" sz="1000">
                <a:solidFill>
                  <a:srgbClr val="FFFFFF"/>
                </a:solidFill>
                <a:latin typeface="Inter"/>
                <a:ea typeface="Inter"/>
                <a:cs typeface="Inter"/>
                <a:sym typeface="Inter"/>
              </a:rPr>
              <a:t> Optimization</a:t>
            </a:r>
            <a:endParaRPr b="1" sz="1000">
              <a:solidFill>
                <a:srgbClr val="FFFFFF"/>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5" name="Google Shape;75;p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Group Chat</a:t>
            </a:r>
            <a:endParaRPr b="1" sz="2400">
              <a:solidFill>
                <a:schemeClr val="lt1"/>
              </a:solidFill>
              <a:latin typeface="Inter"/>
              <a:ea typeface="Inter"/>
              <a:cs typeface="Inter"/>
              <a:sym typeface="Inter"/>
            </a:endParaRPr>
          </a:p>
        </p:txBody>
      </p:sp>
      <p:sp>
        <p:nvSpPr>
          <p:cNvPr id="76" name="Google Shape;76;p9"/>
          <p:cNvSpPr txBox="1"/>
          <p:nvPr/>
        </p:nvSpPr>
        <p:spPr>
          <a:xfrm>
            <a:off x="264052" y="1262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rgbClr val="85D992"/>
                </a:solidFill>
                <a:latin typeface="Inter"/>
                <a:ea typeface="Inter"/>
                <a:cs typeface="Inter"/>
                <a:sym typeface="Inter"/>
              </a:rPr>
              <a:t>Cross-functional</a:t>
            </a:r>
            <a:r>
              <a:rPr lang="en" sz="2000">
                <a:solidFill>
                  <a:schemeClr val="lt1"/>
                </a:solidFill>
                <a:latin typeface="Inter"/>
                <a:ea typeface="Inter"/>
                <a:cs typeface="Inter"/>
                <a:sym typeface="Inter"/>
              </a:rPr>
              <a:t> tasks with multiple agents</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rgbClr val="85D992"/>
                </a:solidFill>
                <a:latin typeface="Inter"/>
                <a:ea typeface="Inter"/>
                <a:cs typeface="Inter"/>
                <a:sym typeface="Inter"/>
              </a:rPr>
              <a:t>Planning</a:t>
            </a:r>
            <a:r>
              <a:rPr lang="en" sz="2000">
                <a:solidFill>
                  <a:schemeClr val="lt1"/>
                </a:solidFill>
                <a:latin typeface="Inter"/>
                <a:ea typeface="Inter"/>
                <a:cs typeface="Inter"/>
                <a:sym typeface="Inter"/>
              </a:rPr>
              <a:t> Tasks</a:t>
            </a:r>
            <a:endParaRPr sz="2000">
              <a:solidFill>
                <a:schemeClr val="lt1"/>
              </a:solidFill>
              <a:latin typeface="Inter"/>
              <a:ea typeface="Inter"/>
              <a:cs typeface="Inter"/>
              <a:sym typeface="Inter"/>
            </a:endParaRPr>
          </a:p>
          <a:p>
            <a:pPr indent="-355600" lvl="0" marL="457200" rtl="0" algn="l">
              <a:spcBef>
                <a:spcPts val="1000"/>
              </a:spcBef>
              <a:spcAft>
                <a:spcPts val="1000"/>
              </a:spcAft>
              <a:buClr>
                <a:schemeClr val="lt1"/>
              </a:buClr>
              <a:buSzPts val="2000"/>
              <a:buFont typeface="Inter"/>
              <a:buChar char="●"/>
            </a:pPr>
            <a:r>
              <a:rPr lang="en" sz="2000">
                <a:solidFill>
                  <a:schemeClr val="lt1"/>
                </a:solidFill>
                <a:latin typeface="Inter"/>
                <a:ea typeface="Inter"/>
                <a:cs typeface="Inter"/>
                <a:sym typeface="Inter"/>
              </a:rPr>
              <a:t>Scenario requiring </a:t>
            </a:r>
            <a:r>
              <a:rPr lang="en" sz="2000">
                <a:solidFill>
                  <a:srgbClr val="85D992"/>
                </a:solidFill>
                <a:latin typeface="Inter"/>
                <a:ea typeface="Inter"/>
                <a:cs typeface="Inter"/>
                <a:sym typeface="Inter"/>
              </a:rPr>
              <a:t>Diverse Expertise</a:t>
            </a:r>
            <a:endParaRPr sz="2000">
              <a:solidFill>
                <a:srgbClr val="85D992"/>
              </a:solidFill>
              <a:latin typeface="Inter"/>
              <a:ea typeface="Inter"/>
              <a:cs typeface="Inter"/>
              <a:sym typeface="Inter"/>
            </a:endParaRPr>
          </a:p>
        </p:txBody>
      </p:sp>
      <p:sp>
        <p:nvSpPr>
          <p:cNvPr id="77" name="Google Shape;77;p9"/>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Ideal</a:t>
            </a:r>
            <a:r>
              <a:rPr lang="en" sz="2000">
                <a:solidFill>
                  <a:schemeClr val="lt1"/>
                </a:solidFill>
                <a:latin typeface="Inter"/>
                <a:ea typeface="Inter"/>
                <a:cs typeface="Inter"/>
                <a:sym typeface="Inter"/>
              </a:rPr>
              <a:t> for:</a:t>
            </a:r>
            <a:endParaRPr sz="2000">
              <a:solidFill>
                <a:schemeClr val="lt1"/>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1" name="Shape 81"/>
        <p:cNvGrpSpPr/>
        <p:nvPr/>
      </p:nvGrpSpPr>
      <p:grpSpPr>
        <a:xfrm>
          <a:off x="0" y="0"/>
          <a:ext cx="0" cy="0"/>
          <a:chOff x="0" y="0"/>
          <a:chExt cx="0" cy="0"/>
        </a:xfrm>
      </p:grpSpPr>
      <p:sp>
        <p:nvSpPr>
          <p:cNvPr id="82" name="Google Shape;82;p10"/>
          <p:cNvSpPr/>
          <p:nvPr/>
        </p:nvSpPr>
        <p:spPr>
          <a:xfrm>
            <a:off x="2655827" y="24371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83" name="Google Shape;83;p10"/>
          <p:cNvSpPr/>
          <p:nvPr/>
        </p:nvSpPr>
        <p:spPr>
          <a:xfrm>
            <a:off x="4607897" y="1466998"/>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84" name="Google Shape;84;p10"/>
          <p:cNvSpPr/>
          <p:nvPr/>
        </p:nvSpPr>
        <p:spPr>
          <a:xfrm>
            <a:off x="4607897" y="2184315"/>
            <a:ext cx="768300" cy="5640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700">
              <a:solidFill>
                <a:srgbClr val="FFFFFF"/>
              </a:solidFill>
              <a:latin typeface="Inter"/>
              <a:ea typeface="Inter"/>
              <a:cs typeface="Inter"/>
              <a:sym typeface="Inter"/>
            </a:endParaRPr>
          </a:p>
        </p:txBody>
      </p:sp>
      <p:sp>
        <p:nvSpPr>
          <p:cNvPr id="85" name="Google Shape;85;p10"/>
          <p:cNvSpPr/>
          <p:nvPr/>
        </p:nvSpPr>
        <p:spPr>
          <a:xfrm>
            <a:off x="4607897" y="2970821"/>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86" name="Google Shape;86;p10"/>
          <p:cNvSpPr/>
          <p:nvPr/>
        </p:nvSpPr>
        <p:spPr>
          <a:xfrm>
            <a:off x="4607897" y="3764337"/>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D</a:t>
            </a:r>
            <a:endParaRPr b="1" sz="700">
              <a:solidFill>
                <a:srgbClr val="FFFFFF"/>
              </a:solidFill>
              <a:latin typeface="Inter"/>
              <a:ea typeface="Inter"/>
              <a:cs typeface="Inter"/>
              <a:sym typeface="Inter"/>
            </a:endParaRPr>
          </a:p>
        </p:txBody>
      </p:sp>
      <p:sp>
        <p:nvSpPr>
          <p:cNvPr id="87" name="Google Shape;87;p10"/>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8" name="Google Shape;88;p1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Group Chat</a:t>
            </a:r>
            <a:endParaRPr b="1" sz="2400">
              <a:solidFill>
                <a:schemeClr val="lt1"/>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1"/>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4" name="Google Shape;94;p1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How does </a:t>
            </a:r>
            <a:r>
              <a:rPr b="1" lang="en" sz="2400">
                <a:solidFill>
                  <a:schemeClr val="lt1"/>
                </a:solidFill>
                <a:latin typeface="Inter"/>
                <a:ea typeface="Inter"/>
                <a:cs typeface="Inter"/>
                <a:sym typeface="Inter"/>
              </a:rPr>
              <a:t>Group Chat work?</a:t>
            </a:r>
            <a:endParaRPr b="1" sz="2400">
              <a:solidFill>
                <a:schemeClr val="lt1"/>
              </a:solidFill>
              <a:latin typeface="Inter"/>
              <a:ea typeface="Inter"/>
              <a:cs typeface="Inter"/>
              <a:sym typeface="Inter"/>
            </a:endParaRPr>
          </a:p>
        </p:txBody>
      </p:sp>
      <p:sp>
        <p:nvSpPr>
          <p:cNvPr id="95" name="Google Shape;95;p11"/>
          <p:cNvSpPr/>
          <p:nvPr/>
        </p:nvSpPr>
        <p:spPr>
          <a:xfrm>
            <a:off x="2655827" y="24371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96" name="Google Shape;96;p11"/>
          <p:cNvSpPr/>
          <p:nvPr/>
        </p:nvSpPr>
        <p:spPr>
          <a:xfrm>
            <a:off x="4607897" y="1466998"/>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97" name="Google Shape;97;p11"/>
          <p:cNvSpPr/>
          <p:nvPr/>
        </p:nvSpPr>
        <p:spPr>
          <a:xfrm>
            <a:off x="4607897" y="2184315"/>
            <a:ext cx="7683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700">
              <a:solidFill>
                <a:srgbClr val="FFFFFF"/>
              </a:solidFill>
              <a:latin typeface="Inter"/>
              <a:ea typeface="Inter"/>
              <a:cs typeface="Inter"/>
              <a:sym typeface="Inter"/>
            </a:endParaRPr>
          </a:p>
        </p:txBody>
      </p:sp>
      <p:sp>
        <p:nvSpPr>
          <p:cNvPr id="98" name="Google Shape;98;p11"/>
          <p:cNvSpPr/>
          <p:nvPr/>
        </p:nvSpPr>
        <p:spPr>
          <a:xfrm>
            <a:off x="4607897" y="2970821"/>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99" name="Google Shape;99;p11"/>
          <p:cNvSpPr/>
          <p:nvPr/>
        </p:nvSpPr>
        <p:spPr>
          <a:xfrm>
            <a:off x="4607897" y="3764337"/>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D</a:t>
            </a:r>
            <a:endParaRPr b="1" sz="700">
              <a:solidFill>
                <a:srgbClr val="FFFFFF"/>
              </a:solidFill>
              <a:latin typeface="Inter"/>
              <a:ea typeface="Inter"/>
              <a:cs typeface="Inter"/>
              <a:sym typeface="Inter"/>
            </a:endParaRPr>
          </a:p>
        </p:txBody>
      </p:sp>
      <p:sp>
        <p:nvSpPr>
          <p:cNvPr id="100" name="Google Shape;100;p11"/>
          <p:cNvSpPr txBox="1"/>
          <p:nvPr/>
        </p:nvSpPr>
        <p:spPr>
          <a:xfrm>
            <a:off x="264052" y="881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1: Group Chat Manager </a:t>
            </a:r>
            <a:r>
              <a:rPr lang="en" sz="2000">
                <a:solidFill>
                  <a:srgbClr val="F9C823"/>
                </a:solidFill>
                <a:latin typeface="Inter"/>
                <a:ea typeface="Inter"/>
                <a:cs typeface="Inter"/>
                <a:sym typeface="Inter"/>
              </a:rPr>
              <a:t>selects</a:t>
            </a:r>
            <a:r>
              <a:rPr lang="en" sz="2000">
                <a:solidFill>
                  <a:schemeClr val="lt1"/>
                </a:solidFill>
                <a:latin typeface="Inter"/>
                <a:ea typeface="Inter"/>
                <a:cs typeface="Inter"/>
                <a:sym typeface="Inter"/>
              </a:rPr>
              <a:t> an agent to </a:t>
            </a:r>
            <a:r>
              <a:rPr lang="en" sz="2000">
                <a:solidFill>
                  <a:srgbClr val="85D992"/>
                </a:solidFill>
                <a:latin typeface="Inter"/>
                <a:ea typeface="Inter"/>
                <a:cs typeface="Inter"/>
                <a:sym typeface="Inter"/>
              </a:rPr>
              <a:t>speak</a:t>
            </a:r>
            <a:endParaRPr sz="2000">
              <a:solidFill>
                <a:srgbClr val="85D992"/>
              </a:solidFill>
              <a:latin typeface="Inter"/>
              <a:ea typeface="Inter"/>
              <a:cs typeface="Inter"/>
              <a:sym typeface="Inter"/>
            </a:endParaRPr>
          </a:p>
        </p:txBody>
      </p:sp>
      <p:cxnSp>
        <p:nvCxnSpPr>
          <p:cNvPr id="101" name="Google Shape;101;p11"/>
          <p:cNvCxnSpPr>
            <a:stCxn id="95" idx="6"/>
            <a:endCxn id="97" idx="1"/>
          </p:cNvCxnSpPr>
          <p:nvPr/>
        </p:nvCxnSpPr>
        <p:spPr>
          <a:xfrm flipH="1" rot="10800000">
            <a:off x="3535727" y="2466298"/>
            <a:ext cx="1072200" cy="388200"/>
          </a:xfrm>
          <a:prstGeom prst="straightConnector1">
            <a:avLst/>
          </a:prstGeom>
          <a:noFill/>
          <a:ln cap="flat" cmpd="sng" w="19050">
            <a:solidFill>
              <a:srgbClr val="DAE0E6"/>
            </a:solidFill>
            <a:prstDash val="dash"/>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7" name="Google Shape;107;p1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How does Group Chat work?</a:t>
            </a:r>
            <a:endParaRPr b="1" sz="2400">
              <a:solidFill>
                <a:schemeClr val="lt1"/>
              </a:solidFill>
              <a:latin typeface="Inter"/>
              <a:ea typeface="Inter"/>
              <a:cs typeface="Inter"/>
              <a:sym typeface="Inter"/>
            </a:endParaRPr>
          </a:p>
        </p:txBody>
      </p:sp>
      <p:sp>
        <p:nvSpPr>
          <p:cNvPr id="108" name="Google Shape;108;p12"/>
          <p:cNvSpPr/>
          <p:nvPr/>
        </p:nvSpPr>
        <p:spPr>
          <a:xfrm>
            <a:off x="2655827" y="2437198"/>
            <a:ext cx="879900" cy="8346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Inter"/>
                <a:ea typeface="Inter"/>
                <a:cs typeface="Inter"/>
                <a:sym typeface="Inter"/>
              </a:rPr>
              <a:t>Group Chat Manager</a:t>
            </a:r>
            <a:endParaRPr b="1" sz="700">
              <a:solidFill>
                <a:srgbClr val="FFFFFF"/>
              </a:solidFill>
              <a:latin typeface="Inter"/>
              <a:ea typeface="Inter"/>
              <a:cs typeface="Inter"/>
              <a:sym typeface="Inter"/>
            </a:endParaRPr>
          </a:p>
        </p:txBody>
      </p:sp>
      <p:sp>
        <p:nvSpPr>
          <p:cNvPr id="109" name="Google Shape;109;p12"/>
          <p:cNvSpPr/>
          <p:nvPr/>
        </p:nvSpPr>
        <p:spPr>
          <a:xfrm>
            <a:off x="4607897" y="1466998"/>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A</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10" name="Google Shape;110;p12"/>
          <p:cNvSpPr/>
          <p:nvPr/>
        </p:nvSpPr>
        <p:spPr>
          <a:xfrm>
            <a:off x="4607897" y="2184315"/>
            <a:ext cx="768300" cy="5640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B</a:t>
            </a:r>
            <a:endParaRPr b="1" sz="700">
              <a:solidFill>
                <a:srgbClr val="FFFFFF"/>
              </a:solidFill>
              <a:latin typeface="Inter"/>
              <a:ea typeface="Inter"/>
              <a:cs typeface="Inter"/>
              <a:sym typeface="Inter"/>
            </a:endParaRPr>
          </a:p>
        </p:txBody>
      </p:sp>
      <p:sp>
        <p:nvSpPr>
          <p:cNvPr id="111" name="Google Shape;111;p12"/>
          <p:cNvSpPr/>
          <p:nvPr/>
        </p:nvSpPr>
        <p:spPr>
          <a:xfrm>
            <a:off x="4607897" y="2970821"/>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7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112" name="Google Shape;112;p12"/>
          <p:cNvSpPr/>
          <p:nvPr/>
        </p:nvSpPr>
        <p:spPr>
          <a:xfrm>
            <a:off x="4607897" y="3764337"/>
            <a:ext cx="768300" cy="5640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D</a:t>
            </a:r>
            <a:endParaRPr b="1" sz="700">
              <a:solidFill>
                <a:srgbClr val="FFFFFF"/>
              </a:solidFill>
              <a:latin typeface="Inter"/>
              <a:ea typeface="Inter"/>
              <a:cs typeface="Inter"/>
              <a:sym typeface="Inter"/>
            </a:endParaRPr>
          </a:p>
        </p:txBody>
      </p:sp>
      <p:sp>
        <p:nvSpPr>
          <p:cNvPr id="113" name="Google Shape;113;p12"/>
          <p:cNvSpPr txBox="1"/>
          <p:nvPr/>
        </p:nvSpPr>
        <p:spPr>
          <a:xfrm>
            <a:off x="264050" y="881600"/>
            <a:ext cx="85371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2000">
                <a:solidFill>
                  <a:schemeClr val="lt1"/>
                </a:solidFill>
                <a:latin typeface="Inter"/>
                <a:ea typeface="Inter"/>
                <a:cs typeface="Inter"/>
                <a:sym typeface="Inter"/>
              </a:rPr>
              <a:t>Step 2: Selected agent sends a </a:t>
            </a:r>
            <a:r>
              <a:rPr lang="en" sz="2000">
                <a:solidFill>
                  <a:srgbClr val="F9C823"/>
                </a:solidFill>
                <a:latin typeface="Inter"/>
                <a:ea typeface="Inter"/>
                <a:cs typeface="Inter"/>
                <a:sym typeface="Inter"/>
              </a:rPr>
              <a:t>message </a:t>
            </a:r>
            <a:r>
              <a:rPr lang="en" sz="2000">
                <a:solidFill>
                  <a:schemeClr val="lt1"/>
                </a:solidFill>
                <a:latin typeface="Inter"/>
                <a:ea typeface="Inter"/>
                <a:cs typeface="Inter"/>
                <a:sym typeface="Inter"/>
              </a:rPr>
              <a:t>back to</a:t>
            </a:r>
            <a:r>
              <a:rPr lang="en" sz="2000">
                <a:solidFill>
                  <a:srgbClr val="F9C823"/>
                </a:solidFill>
                <a:latin typeface="Inter"/>
                <a:ea typeface="Inter"/>
                <a:cs typeface="Inter"/>
                <a:sym typeface="Inter"/>
              </a:rPr>
              <a:t> </a:t>
            </a:r>
            <a:r>
              <a:rPr lang="en" sz="2000">
                <a:solidFill>
                  <a:srgbClr val="85D992"/>
                </a:solidFill>
                <a:latin typeface="Inter"/>
                <a:ea typeface="Inter"/>
                <a:cs typeface="Inter"/>
                <a:sym typeface="Inter"/>
              </a:rPr>
              <a:t>GroupChatManager</a:t>
            </a:r>
            <a:endParaRPr sz="2000">
              <a:solidFill>
                <a:srgbClr val="85D992"/>
              </a:solidFill>
              <a:latin typeface="Inter"/>
              <a:ea typeface="Inter"/>
              <a:cs typeface="Inter"/>
              <a:sym typeface="Inter"/>
            </a:endParaRPr>
          </a:p>
        </p:txBody>
      </p:sp>
      <p:cxnSp>
        <p:nvCxnSpPr>
          <p:cNvPr id="114" name="Google Shape;114;p12"/>
          <p:cNvCxnSpPr>
            <a:stCxn id="110" idx="1"/>
            <a:endCxn id="108" idx="6"/>
          </p:cNvCxnSpPr>
          <p:nvPr/>
        </p:nvCxnSpPr>
        <p:spPr>
          <a:xfrm flipH="1">
            <a:off x="3535697" y="2466315"/>
            <a:ext cx="1072200" cy="388200"/>
          </a:xfrm>
          <a:prstGeom prst="straightConnector1">
            <a:avLst/>
          </a:prstGeom>
          <a:noFill/>
          <a:ln cap="flat" cmpd="sng" w="19050">
            <a:solidFill>
              <a:srgbClr val="DAE0E6"/>
            </a:solidFill>
            <a:prstDash val="solid"/>
            <a:round/>
            <a:headEnd len="med" w="med" type="none"/>
            <a:tailEnd len="med" w="med" type="triangle"/>
          </a:ln>
        </p:spPr>
      </p:cxnSp>
      <p:sp>
        <p:nvSpPr>
          <p:cNvPr id="115" name="Google Shape;115;p12"/>
          <p:cNvSpPr txBox="1"/>
          <p:nvPr/>
        </p:nvSpPr>
        <p:spPr>
          <a:xfrm rot="-1198642">
            <a:off x="3704441" y="2374332"/>
            <a:ext cx="768332" cy="286321"/>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rPr>
              <a:t>Message</a:t>
            </a:r>
            <a:endParaRPr sz="9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22667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